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Noto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jSRrM+SmadiE3c+nyLEodsjZ8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A2A60E-D41D-49CF-ADB2-29AC1014399A}">
  <a:tblStyle styleId="{15A2A60E-D41D-49CF-ADB2-29AC101439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416E5A7-CEBE-42E3-8F8E-29739F860D01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otoSans-bold.fntdata"/><Relationship Id="rId11" Type="http://schemas.openxmlformats.org/officeDocument/2006/relationships/slide" Target="slides/slide6.xml"/><Relationship Id="rId22" Type="http://schemas.openxmlformats.org/officeDocument/2006/relationships/font" Target="fonts/NotoSans-boldItalic.fntdata"/><Relationship Id="rId10" Type="http://schemas.openxmlformats.org/officeDocument/2006/relationships/slide" Target="slides/slide5.xml"/><Relationship Id="rId21" Type="http://schemas.openxmlformats.org/officeDocument/2006/relationships/font" Target="fonts/Noto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oto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" name="Google Shape;3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seño personalizado">
  <p:cSld name="2_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15"/>
          <p:cNvCxnSpPr/>
          <p:nvPr/>
        </p:nvCxnSpPr>
        <p:spPr>
          <a:xfrm>
            <a:off x="3452190" y="3429000"/>
            <a:ext cx="5287619" cy="0"/>
          </a:xfrm>
          <a:prstGeom prst="straightConnector1">
            <a:avLst/>
          </a:prstGeom>
          <a:noFill/>
          <a:ln cap="flat" cmpd="sng" w="25400">
            <a:solidFill>
              <a:srgbClr val="A7802D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" name="Google Shape;13;p1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802D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A78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802D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A7802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802D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A7802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802D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A7802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802D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A7802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802D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A7802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802D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A7802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802D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A7802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802D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A780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9"/>
          <p:cNvPicPr preferRelativeResize="0"/>
          <p:nvPr/>
        </p:nvPicPr>
        <p:blipFill rotWithShape="1">
          <a:blip r:embed="rId3">
            <a:alphaModFix/>
          </a:blip>
          <a:srcRect b="7023" l="6988" r="4514" t="15017"/>
          <a:stretch/>
        </p:blipFill>
        <p:spPr>
          <a:xfrm>
            <a:off x="855026" y="1031397"/>
            <a:ext cx="6525778" cy="400386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 txBox="1"/>
          <p:nvPr/>
        </p:nvSpPr>
        <p:spPr>
          <a:xfrm>
            <a:off x="6147800" y="1853491"/>
            <a:ext cx="5856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1132"/>
              </a:buClr>
              <a:buSzPts val="5400"/>
              <a:buFont typeface="Arial"/>
              <a:buNone/>
            </a:pPr>
            <a:r>
              <a:rPr b="1" i="0" lang="es-ES" sz="5400" u="none" cap="none" strike="noStrike">
                <a:solidFill>
                  <a:srgbClr val="631132"/>
                </a:solidFill>
                <a:latin typeface="Arial"/>
                <a:ea typeface="Arial"/>
                <a:cs typeface="Arial"/>
                <a:sym typeface="Arial"/>
              </a:rPr>
              <a:t>Taller de Evaluación y Planeación 26-2</a:t>
            </a:r>
            <a:endParaRPr b="0" i="0" sz="5400" u="none" cap="none" strike="noStrike">
              <a:solidFill>
                <a:srgbClr val="6311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4">
            <a:alphaModFix/>
          </a:blip>
          <a:srcRect b="0" l="5955" r="4277" t="12031"/>
          <a:stretch/>
        </p:blipFill>
        <p:spPr>
          <a:xfrm>
            <a:off x="8455231" y="5035261"/>
            <a:ext cx="3206338" cy="112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3293" y="979679"/>
            <a:ext cx="5639365" cy="553999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>
          <a:xfrm>
            <a:off x="567144" y="368975"/>
            <a:ext cx="96126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850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ct val="100000"/>
              <a:buFont typeface="Geo"/>
              <a:buNone/>
            </a:pPr>
            <a:r>
              <a:rPr b="1" i="0" lang="es-ES" sz="3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Descarga de formatos para Proyecto Aula Ciclo 26-2</a:t>
            </a:r>
            <a:endParaRPr b="1" i="0" sz="3400" u="none" cap="none" strike="noStrike">
              <a:solidFill>
                <a:srgbClr val="A0214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ct val="100000"/>
              <a:buFont typeface="Geo"/>
              <a:buNone/>
            </a:pPr>
            <a:r>
              <a:t/>
            </a:r>
            <a:endParaRPr b="0" i="0" sz="3400" u="none" cap="none" strike="noStrike">
              <a:solidFill>
                <a:srgbClr val="621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0"/>
          <p:cNvCxnSpPr/>
          <p:nvPr/>
        </p:nvCxnSpPr>
        <p:spPr>
          <a:xfrm flipH="1">
            <a:off x="6411316" y="3108960"/>
            <a:ext cx="2647699" cy="2043953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7" name="Google Shape;87;p20"/>
          <p:cNvSpPr/>
          <p:nvPr/>
        </p:nvSpPr>
        <p:spPr>
          <a:xfrm>
            <a:off x="5522976" y="3894268"/>
            <a:ext cx="1536192" cy="2487369"/>
          </a:xfrm>
          <a:prstGeom prst="rect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0"/>
          <p:cNvSpPr/>
          <p:nvPr/>
        </p:nvSpPr>
        <p:spPr>
          <a:xfrm>
            <a:off x="9174338" y="2593734"/>
            <a:ext cx="2391208" cy="163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012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Descargar en esta sección los formatos  para el Ciclo 26-2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012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9446" y="1421713"/>
            <a:ext cx="7939834" cy="435524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"/>
          <p:cNvSpPr txBox="1"/>
          <p:nvPr/>
        </p:nvSpPr>
        <p:spPr>
          <a:xfrm>
            <a:off x="567144" y="368975"/>
            <a:ext cx="96126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3400"/>
              <a:buFont typeface="Geo"/>
              <a:buNone/>
            </a:pPr>
            <a:r>
              <a:rPr b="1" i="0" lang="es-ES" sz="3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Portafolio Proceso Enseñanza Ciclo 26-2</a:t>
            </a:r>
            <a:endParaRPr b="1" i="0" sz="3400" u="none" cap="none" strike="noStrike">
              <a:solidFill>
                <a:srgbClr val="A0214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3400"/>
              <a:buFont typeface="Geo"/>
              <a:buNone/>
            </a:pPr>
            <a:r>
              <a:t/>
            </a:r>
            <a:endParaRPr b="0" i="0" sz="3400" u="none" cap="none" strike="noStrike">
              <a:solidFill>
                <a:srgbClr val="6211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392" y="1528054"/>
            <a:ext cx="6776295" cy="4717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/>
          <p:nvPr/>
        </p:nvSpPr>
        <p:spPr>
          <a:xfrm>
            <a:off x="626162" y="5611248"/>
            <a:ext cx="209566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012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Descargar en esta sección los formatos  para el Proceso Enseñanza ciclo 26-2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012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22"/>
          <p:cNvCxnSpPr/>
          <p:nvPr/>
        </p:nvCxnSpPr>
        <p:spPr>
          <a:xfrm flipH="1" rot="10800000">
            <a:off x="2662804" y="5281127"/>
            <a:ext cx="3168829" cy="964225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2" name="Google Shape;102;p22"/>
          <p:cNvSpPr/>
          <p:nvPr/>
        </p:nvSpPr>
        <p:spPr>
          <a:xfrm>
            <a:off x="5138928" y="4462272"/>
            <a:ext cx="2106304" cy="1783080"/>
          </a:xfrm>
          <a:prstGeom prst="rect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2"/>
          <p:cNvSpPr txBox="1"/>
          <p:nvPr/>
        </p:nvSpPr>
        <p:spPr>
          <a:xfrm>
            <a:off x="567144" y="368975"/>
            <a:ext cx="10936008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ct val="100000"/>
              <a:buFont typeface="Geo"/>
              <a:buNone/>
            </a:pPr>
            <a:r>
              <a:rPr b="1" i="0" lang="es-ES" sz="3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Formatos y video para el Portafolio Proceso Enseñanza Ciclo 26-2</a:t>
            </a:r>
            <a:endParaRPr b="1" i="0" sz="3400" u="none" cap="none" strike="noStrike">
              <a:solidFill>
                <a:srgbClr val="A0214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ct val="100000"/>
              <a:buFont typeface="Geo"/>
              <a:buNone/>
            </a:pPr>
            <a:r>
              <a:t/>
            </a:r>
            <a:endParaRPr b="0" i="0" sz="3400" u="none" cap="none" strike="noStrike">
              <a:solidFill>
                <a:srgbClr val="621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2"/>
          <p:cNvSpPr/>
          <p:nvPr/>
        </p:nvSpPr>
        <p:spPr>
          <a:xfrm>
            <a:off x="9829687" y="5347761"/>
            <a:ext cx="209566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012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Video tutorial para el Proceso Enseñanza ciclo 26-2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012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22"/>
          <p:cNvCxnSpPr/>
          <p:nvPr/>
        </p:nvCxnSpPr>
        <p:spPr>
          <a:xfrm rot="10800000">
            <a:off x="8631777" y="5121013"/>
            <a:ext cx="1266971" cy="490235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6" name="Google Shape;106;p22"/>
          <p:cNvSpPr/>
          <p:nvPr/>
        </p:nvSpPr>
        <p:spPr>
          <a:xfrm>
            <a:off x="7365597" y="4462272"/>
            <a:ext cx="2060679" cy="1952127"/>
          </a:xfrm>
          <a:prstGeom prst="rect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/>
          <p:nvPr/>
        </p:nvSpPr>
        <p:spPr>
          <a:xfrm>
            <a:off x="3540749" y="630175"/>
            <a:ext cx="51105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8800"/>
              <a:buFont typeface="Geo"/>
              <a:buNone/>
            </a:pPr>
            <a:r>
              <a:rPr b="1" i="0" lang="es-ES" sz="88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GRACIAS</a:t>
            </a:r>
            <a:endParaRPr b="0" i="0" sz="8800" u="none" cap="none" strike="noStrike">
              <a:solidFill>
                <a:srgbClr val="6211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descr="http://3.bp.blogspot.com/_N_YaNFgB_kY/TS0JIJd5bvI/AAAAAAAAAAM/BtMktaWTozQ/s1600/logoipn.jpg" id="112" name="Google Shape;1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2630" y="2731341"/>
            <a:ext cx="2026740" cy="301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>
            <p:ph idx="4294967295" type="body"/>
          </p:nvPr>
        </p:nvSpPr>
        <p:spPr>
          <a:xfrm>
            <a:off x="1227442" y="1230576"/>
            <a:ext cx="2841163" cy="61916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3400"/>
              <a:buFont typeface="Geo"/>
              <a:buNone/>
            </a:pPr>
            <a:r>
              <a:rPr i="0" lang="es-ES" sz="3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Propósito</a:t>
            </a:r>
            <a:endParaRPr sz="3400"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3400"/>
              <a:buFont typeface="Geo"/>
              <a:buNone/>
            </a:pPr>
            <a:r>
              <a:t/>
            </a:r>
            <a:endParaRPr b="0" i="0" sz="3000" u="none" cap="none" strike="noStrike">
              <a:solidFill>
                <a:srgbClr val="621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1227442" y="2135091"/>
            <a:ext cx="9006163" cy="209955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"/>
              <a:buNone/>
            </a:pPr>
            <a:b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Orientar a los docentes, con base en temas de evaluación y estrategias pedagógicas, a través de diversas actividades académicas, para la obtención de planeaciones didácticas que respondan a las necesidades educativas actuales.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2"/>
          <p:cNvPicPr preferRelativeResize="0"/>
          <p:nvPr/>
        </p:nvPicPr>
        <p:blipFill rotWithShape="1">
          <a:blip r:embed="rId3">
            <a:alphaModFix/>
          </a:blip>
          <a:srcRect b="0" l="5955" r="4277" t="12031"/>
          <a:stretch/>
        </p:blipFill>
        <p:spPr>
          <a:xfrm>
            <a:off x="9310253" y="165728"/>
            <a:ext cx="2645273" cy="926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0019" y="255477"/>
            <a:ext cx="4996469" cy="634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idx="4294967295" type="body"/>
          </p:nvPr>
        </p:nvSpPr>
        <p:spPr>
          <a:xfrm>
            <a:off x="618841" y="949411"/>
            <a:ext cx="35868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3400"/>
              <a:buFont typeface="Geo"/>
              <a:buNone/>
            </a:pPr>
            <a:r>
              <a:rPr i="0" lang="es-ES" sz="3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Programación </a:t>
            </a: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  <p:graphicFrame>
        <p:nvGraphicFramePr>
          <p:cNvPr id="40" name="Google Shape;40;p4"/>
          <p:cNvGraphicFramePr/>
          <p:nvPr/>
        </p:nvGraphicFramePr>
        <p:xfrm>
          <a:off x="2079083" y="226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{15A2A60E-D41D-49CF-ADB2-29AC1014399A}</a:tableStyleId>
              </a:tblPr>
              <a:tblGrid>
                <a:gridCol w="1194650"/>
                <a:gridCol w="1457675"/>
                <a:gridCol w="1569800"/>
                <a:gridCol w="1741950"/>
                <a:gridCol w="1361375"/>
                <a:gridCol w="1625475"/>
              </a:tblGrid>
              <a:tr h="49802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02142"/>
                        </a:buClr>
                        <a:buSzPts val="1600"/>
                        <a:buFont typeface="Geo"/>
                        <a:buNone/>
                      </a:pPr>
                      <a:r>
                        <a:rPr b="1" i="0" lang="es-ES" sz="1600" u="sng" cap="none" strike="noStrike">
                          <a:solidFill>
                            <a:srgbClr val="A02142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Distribución y programación de las actividades</a:t>
                      </a:r>
                      <a:endParaRPr sz="14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Geo"/>
                        <a:buNone/>
                      </a:pPr>
                      <a:r>
                        <a:rPr b="1" i="0" lang="es-ES" sz="1200" u="none" cap="none" strike="noStrike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26 al 30 de enero </a:t>
                      </a:r>
                      <a:endParaRPr b="1" sz="12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17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Geo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Horario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Geo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Lunes 26 de enero </a:t>
                      </a:r>
                      <a:endParaRPr b="1" sz="10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Geo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Martes 27 de enero </a:t>
                      </a:r>
                      <a:endParaRPr b="1" sz="10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Geo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Miércoles 28 de enero</a:t>
                      </a:r>
                      <a:endParaRPr b="1" sz="10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Geo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Jueves 29 de enero</a:t>
                      </a:r>
                      <a:endParaRPr b="1" sz="10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Geo"/>
                        <a:buNone/>
                      </a:pPr>
                      <a:r>
                        <a:rPr b="1" i="0" lang="es-ES" sz="1000" u="none" cap="none" strike="noStrike">
                          <a:solidFill>
                            <a:srgbClr val="000000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Viernes 30 de enero </a:t>
                      </a:r>
                      <a:endParaRPr b="1" sz="10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1795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Geo"/>
                        <a:buNone/>
                      </a:pPr>
                      <a:r>
                        <a:rPr b="1" lang="es-ES" sz="1000" u="none" cap="none" strike="noStrike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Asesorías en línea </a:t>
                      </a:r>
                      <a:endParaRPr b="1" sz="10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5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Geo"/>
                        <a:buNone/>
                      </a:pPr>
                      <a:r>
                        <a:rPr b="1" i="1" lang="es-ES" sz="1000" u="none" cap="none" strike="noStrike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09:00 a 12:00 hrs. </a:t>
                      </a:r>
                      <a:endParaRPr b="1" i="1" sz="10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CECyT´s 1,2,3,4,5,6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CECyT´s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7,8,9,10,11,12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CECyT´s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13,14,15,16,17,18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"/>
                        <a:buNone/>
                      </a:pPr>
                      <a:r>
                        <a:rPr lang="es-E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CECyT´s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"/>
                        <a:buNone/>
                      </a:pPr>
                      <a:r>
                        <a:rPr lang="es-E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19,20, CET 1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"/>
                        <a:buNone/>
                      </a:pPr>
                      <a:r>
                        <a:rPr lang="es-E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CECyT´s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"/>
                        <a:buNone/>
                      </a:pPr>
                      <a:r>
                        <a:rPr lang="es-E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1,2,3,4,5,6,7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5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Geo"/>
                        <a:buNone/>
                      </a:pPr>
                      <a:r>
                        <a:rPr b="1" i="1" lang="es-ES" sz="1000" u="none" cap="none" strike="noStrike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17:00 a 19:00 hrs. </a:t>
                      </a:r>
                      <a:endParaRPr b="1" i="1" sz="10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Geo"/>
                        <a:buNone/>
                      </a:pPr>
                      <a:r>
                        <a:rPr lang="es-E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CECyT´s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Geo"/>
                        <a:buNone/>
                      </a:pPr>
                      <a:r>
                        <a:rPr lang="es-E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8,9,10,11,12,13,14,15,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Geo"/>
                        <a:buNone/>
                      </a:pPr>
                      <a:r>
                        <a:rPr lang="es-E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16,17,18,19,20,CET 1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A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179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Geo"/>
                        <a:buNone/>
                      </a:pPr>
                      <a:r>
                        <a:rPr b="1" lang="es-ES" sz="1000" u="none" cap="none" strike="noStrike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Nota:  Las ligas de cada sesión las publicaremos en la página de</a:t>
                      </a:r>
                      <a:r>
                        <a:rPr b="1" lang="es-ES" sz="1000" u="none" cap="none" strike="noStrike"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Servicios Académicos</a:t>
                      </a:r>
                      <a:endParaRPr b="1" sz="1000" u="none" cap="none" strike="noStrike"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43525" marB="43525" marR="43525" marL="43525" anchor="ctr">
                    <a:lnL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id="41" name="Google Shape;41;p4"/>
          <p:cNvPicPr preferRelativeResize="0"/>
          <p:nvPr/>
        </p:nvPicPr>
        <p:blipFill rotWithShape="1">
          <a:blip r:embed="rId3">
            <a:alphaModFix/>
          </a:blip>
          <a:srcRect b="0" l="5955" r="4277" t="12031"/>
          <a:stretch/>
        </p:blipFill>
        <p:spPr>
          <a:xfrm>
            <a:off x="9084622" y="332695"/>
            <a:ext cx="2645273" cy="926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17"/>
          <p:cNvGraphicFramePr/>
          <p:nvPr/>
        </p:nvGraphicFramePr>
        <p:xfrm>
          <a:off x="2132851" y="16832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{A416E5A7-CEBE-42E3-8F8E-29739F860D01}</a:tableStyleId>
              </a:tblPr>
              <a:tblGrid>
                <a:gridCol w="3393000"/>
                <a:gridCol w="804275"/>
                <a:gridCol w="804275"/>
                <a:gridCol w="977350"/>
                <a:gridCol w="763550"/>
                <a:gridCol w="773750"/>
                <a:gridCol w="926450"/>
              </a:tblGrid>
              <a:tr h="370850">
                <a:tc grid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000" u="none" cap="none" strike="noStrike"/>
                        <a:t>Cronograma de actividades del Taller de Evaluación y Planeación 2026/2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20 de enero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26 de enero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26 al 30 de enero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6 de febrero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 13 de febrero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cap="none" strike="noStrike"/>
                        <a:t>18 de febrero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12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000" u="none" cap="none" strike="noStrike"/>
                        <a:t>Reunión informativa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18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000" u="none" cap="none" strike="noStrike"/>
                        <a:t>Carpetas con los archivos para trabajar el Taller de Evaluación y Planeación  2026/2  de la página del CECyT 1 www.cecyt1.mx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000" u="none" cap="none" strike="noStrike"/>
                        <a:t>Taller de evaluación y Planeación didáctica 2026/2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s-ES" sz="1000" u="none" cap="none" strike="noStrike">
                          <a:solidFill>
                            <a:srgbClr val="404040"/>
                          </a:solidFill>
                        </a:rPr>
                        <a:t>Asesorías en línea </a:t>
                      </a:r>
                      <a:r>
                        <a:rPr lang="es-ES" sz="1000" u="none" cap="none" strike="noStrike">
                          <a:solidFill>
                            <a:srgbClr val="404040"/>
                          </a:solidFill>
                        </a:rPr>
                        <a:t>con base en las dudas del llenado del formato “Carpeta de Planeación”.</a:t>
                      </a:r>
                      <a:endParaRPr sz="1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 docente hará entrega de su planeación 2026/2 a su presidente de Academia o Coordinador de carrera.</a:t>
                      </a:r>
                      <a:endParaRPr sz="1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44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 presidente de academia o coordinador de carrera hará entrega de las carpetas de los docentes a su jefe de área (Humanísticas, Básicas o Tecnológicas)</a:t>
                      </a:r>
                      <a:endParaRPr sz="1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E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 jefes de área entregarán a la jefa de Servicios Académicos las carpetas para su revisión para el Vo. Bo. de la Subdirectora Académica.</a:t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66FF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7" name="Google Shape;47;p17"/>
          <p:cNvSpPr txBox="1"/>
          <p:nvPr/>
        </p:nvSpPr>
        <p:spPr>
          <a:xfrm>
            <a:off x="618841" y="949411"/>
            <a:ext cx="35868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3400"/>
              <a:buFont typeface="Geo"/>
              <a:buNone/>
            </a:pPr>
            <a:r>
              <a:rPr b="1" i="0" lang="es-ES" sz="3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Programación </a:t>
            </a:r>
            <a:endParaRPr b="1" i="0" sz="2800" u="none" cap="none" strike="noStrike">
              <a:solidFill>
                <a:srgbClr val="A7802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/>
        </p:nvSpPr>
        <p:spPr>
          <a:xfrm>
            <a:off x="567144" y="368975"/>
            <a:ext cx="96126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850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ct val="100000"/>
              <a:buFont typeface="Geo"/>
              <a:buNone/>
            </a:pPr>
            <a:r>
              <a:rPr b="1" i="0" lang="es-ES" sz="3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Descarga de formatos para Proyecto Aula Ciclo 26-2</a:t>
            </a:r>
            <a:endParaRPr b="1" i="0" sz="3400" u="none" cap="none" strike="noStrike">
              <a:solidFill>
                <a:srgbClr val="A0214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ct val="100000"/>
              <a:buFont typeface="Geo"/>
              <a:buNone/>
            </a:pPr>
            <a:r>
              <a:t/>
            </a:r>
            <a:endParaRPr b="0" i="0" sz="3400" u="none" cap="none" strike="noStrike">
              <a:solidFill>
                <a:srgbClr val="621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8"/>
          <p:cNvSpPr/>
          <p:nvPr/>
        </p:nvSpPr>
        <p:spPr>
          <a:xfrm>
            <a:off x="567144" y="2248648"/>
            <a:ext cx="1824063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012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Descargar en esta sección los formatos  para el Taller de Evaluación y Planeación didáctica ciclo 26-2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012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2275" y="1461225"/>
            <a:ext cx="7284700" cy="4313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8"/>
          <p:cNvSpPr/>
          <p:nvPr/>
        </p:nvSpPr>
        <p:spPr>
          <a:xfrm>
            <a:off x="4791575" y="4095150"/>
            <a:ext cx="1887000" cy="1384800"/>
          </a:xfrm>
          <a:prstGeom prst="rect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8"/>
          <p:cNvCxnSpPr>
            <a:endCxn id="55" idx="1"/>
          </p:cNvCxnSpPr>
          <p:nvPr/>
        </p:nvCxnSpPr>
        <p:spPr>
          <a:xfrm>
            <a:off x="1481375" y="3374250"/>
            <a:ext cx="3310200" cy="14133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>
            <p:ph idx="4294967295" type="body"/>
          </p:nvPr>
        </p:nvSpPr>
        <p:spPr>
          <a:xfrm>
            <a:off x="1254675" y="1164348"/>
            <a:ext cx="96126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ct val="108108"/>
              <a:buNone/>
            </a:pPr>
            <a:r>
              <a:rPr lang="es-ES" sz="3400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Revisión y seguimiento por la Unidad Académica: </a:t>
            </a:r>
            <a:endParaRPr b="0" sz="20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ct val="108108"/>
              <a:buFont typeface="Geo"/>
              <a:buNone/>
            </a:pPr>
            <a:r>
              <a:t/>
            </a:r>
            <a:endParaRPr b="0" i="0" sz="3400" u="none" cap="none" strike="noStrike">
              <a:solidFill>
                <a:srgbClr val="62113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62" name="Google Shape;62;p5"/>
          <p:cNvPicPr preferRelativeResize="0"/>
          <p:nvPr/>
        </p:nvPicPr>
        <p:blipFill rotWithShape="1">
          <a:blip r:embed="rId3">
            <a:alphaModFix/>
          </a:blip>
          <a:srcRect b="0" l="5955" r="4277" t="12031"/>
          <a:stretch/>
        </p:blipFill>
        <p:spPr>
          <a:xfrm>
            <a:off x="9310253" y="165728"/>
            <a:ext cx="2645273" cy="92631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 txBox="1"/>
          <p:nvPr/>
        </p:nvSpPr>
        <p:spPr>
          <a:xfrm>
            <a:off x="1254675" y="2387529"/>
            <a:ext cx="907465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600" u="none" cap="none" strike="noStrike">
                <a:solidFill>
                  <a:srgbClr val="621131"/>
                </a:solidFill>
                <a:latin typeface="Arial"/>
                <a:ea typeface="Arial"/>
                <a:cs typeface="Arial"/>
                <a:sym typeface="Arial"/>
              </a:rPr>
              <a:t>Presidentes de Academia</a:t>
            </a:r>
            <a:r>
              <a:rPr b="1" i="0" lang="es-E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entregará las listas de cotejo de cada Academia.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600" u="none" cap="none" strike="noStrike">
                <a:solidFill>
                  <a:srgbClr val="621131"/>
                </a:solidFill>
                <a:latin typeface="Arial"/>
                <a:ea typeface="Arial"/>
                <a:cs typeface="Arial"/>
                <a:sym typeface="Arial"/>
              </a:rPr>
              <a:t>Jefes(as) de Área</a:t>
            </a:r>
            <a:r>
              <a:rPr b="1" i="0" lang="es-E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(básicas, humanísticas y tecnológicas) entregará las listas de cotejo de cada Academia.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600" u="none" cap="none" strike="noStrike">
                <a:solidFill>
                  <a:srgbClr val="621131"/>
                </a:solidFill>
                <a:latin typeface="Arial"/>
                <a:ea typeface="Arial"/>
                <a:cs typeface="Arial"/>
                <a:sym typeface="Arial"/>
              </a:rPr>
              <a:t>Jefe(a) de Servicios Académicos</a:t>
            </a:r>
            <a:r>
              <a:rPr b="0" i="0" lang="es-E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subirá a la plataforma las </a:t>
            </a:r>
            <a:r>
              <a:rPr b="1" i="0" lang="es-E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carpetas validadas</a:t>
            </a:r>
            <a:endParaRPr b="0" i="0" sz="16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600" u="none" cap="none" strike="noStrike">
                <a:solidFill>
                  <a:srgbClr val="621131"/>
                </a:solidFill>
                <a:latin typeface="Arial"/>
                <a:ea typeface="Arial"/>
                <a:cs typeface="Arial"/>
                <a:sym typeface="Arial"/>
              </a:rPr>
              <a:t>Vo.Bo. del (la) Subdirectora Académica</a:t>
            </a:r>
            <a:r>
              <a:rPr b="0" i="0" lang="es-E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la Unidad Académica subirá las carpetas a la </a:t>
            </a:r>
            <a:r>
              <a:rPr b="1" i="0" lang="es-E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plataforma de la DEMS</a:t>
            </a:r>
            <a:endParaRPr b="1" i="0" sz="16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744108" y="1068500"/>
            <a:ext cx="6827124" cy="2246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012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Tanto en las constancias como en el acta, el nombre de los docentes participantes deberá anotarse en el siguiente orden: </a:t>
            </a:r>
            <a:r>
              <a:rPr b="1" i="0" lang="es-E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nombre (s), apellido paterno y apellido materno</a:t>
            </a:r>
            <a:r>
              <a:rPr b="0" i="0" lang="es-E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del mismo modo deberá anotarse en altas y bajas </a:t>
            </a:r>
            <a:r>
              <a:rPr b="1" i="0" lang="es-E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por área </a:t>
            </a:r>
            <a:r>
              <a:rPr b="0" i="0" lang="es-ES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(Básica, Humanística y Tecnológica).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012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744108" y="474204"/>
            <a:ext cx="96126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3400"/>
              <a:buFont typeface="Geo"/>
              <a:buNone/>
            </a:pPr>
            <a:r>
              <a:rPr b="1" i="0" lang="es-ES" sz="3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Emisión de Constancias</a:t>
            </a:r>
            <a:endParaRPr b="1" i="0" sz="3400" u="none" cap="none" strike="noStrike">
              <a:solidFill>
                <a:srgbClr val="A0214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3400"/>
              <a:buFont typeface="Geo"/>
              <a:buNone/>
            </a:pPr>
            <a:r>
              <a:t/>
            </a:r>
            <a:endParaRPr b="0" i="0" sz="3400" u="none" cap="none" strike="noStrike">
              <a:solidFill>
                <a:srgbClr val="621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744109" y="4736649"/>
            <a:ext cx="75860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https://docs.google.com/forms/d/e/1FAIpQLScRCZOiWQU2I9VAGfvQkfWlpmMvzx65qfBdhNsIyYpuu368Zg/viewform</a:t>
            </a:r>
            <a:endParaRPr/>
          </a:p>
        </p:txBody>
      </p:sp>
      <p:sp>
        <p:nvSpPr>
          <p:cNvPr id="71" name="Google Shape;71;p8"/>
          <p:cNvSpPr txBox="1"/>
          <p:nvPr/>
        </p:nvSpPr>
        <p:spPr>
          <a:xfrm>
            <a:off x="744108" y="3156320"/>
            <a:ext cx="6159612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6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Actualización de Información Académica del Personal Docente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400" u="none" cap="none" strike="noStrike">
              <a:solidFill>
                <a:srgbClr val="A0214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ct val="100000"/>
              <a:buFont typeface="Geo"/>
              <a:buNone/>
            </a:pPr>
            <a:r>
              <a:t/>
            </a:r>
            <a:endParaRPr b="0" i="0" sz="3400" u="none" cap="none" strike="noStrike">
              <a:solidFill>
                <a:srgbClr val="621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744108" y="3909525"/>
            <a:ext cx="73483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Favor de llenar el siguiente formulario, estará disponible en la página de Servicios Académicos</a:t>
            </a:r>
            <a:endParaRPr b="1" i="0" sz="1400" u="none" cap="none" strike="noStrike">
              <a:solidFill>
                <a:srgbClr val="A0214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2440" y="1074516"/>
            <a:ext cx="3783702" cy="351018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/>
        </p:nvSpPr>
        <p:spPr>
          <a:xfrm>
            <a:off x="567144" y="368975"/>
            <a:ext cx="96126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3400"/>
              <a:buFont typeface="Geo"/>
              <a:buNone/>
            </a:pPr>
            <a:r>
              <a:rPr b="1" i="0" lang="es-ES" sz="3400" u="none" cap="none" strike="noStrike">
                <a:solidFill>
                  <a:srgbClr val="A02142"/>
                </a:solidFill>
                <a:latin typeface="Noto Sans"/>
                <a:ea typeface="Noto Sans"/>
                <a:cs typeface="Noto Sans"/>
                <a:sym typeface="Noto Sans"/>
              </a:rPr>
              <a:t>Proyecto Aula Ciclo 26-2</a:t>
            </a:r>
            <a:endParaRPr b="1" i="0" sz="3400" u="none" cap="none" strike="noStrike">
              <a:solidFill>
                <a:srgbClr val="A0214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2142"/>
              </a:buClr>
              <a:buSzPts val="3400"/>
              <a:buFont typeface="Geo"/>
              <a:buNone/>
            </a:pPr>
            <a:r>
              <a:t/>
            </a:r>
            <a:endParaRPr b="0" i="0" sz="3400" u="none" cap="none" strike="noStrike">
              <a:solidFill>
                <a:srgbClr val="6211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676" y="1056944"/>
            <a:ext cx="10726647" cy="474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Cynthia-DEMS</dc:creator>
</cp:coreProperties>
</file>