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66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70" r:id="rId9"/>
    <p:sldId id="266" r:id="rId10"/>
    <p:sldId id="267" r:id="rId11"/>
    <p:sldId id="268" r:id="rId12"/>
    <p:sldId id="269" r:id="rId13"/>
    <p:sldId id="264" r:id="rId14"/>
    <p:sldId id="271" r:id="rId15"/>
    <p:sldId id="265" r:id="rId16"/>
  </p:sldIdLst>
  <p:sldSz cx="12192000" cy="6858000"/>
  <p:notesSz cx="12192000" cy="6858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10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107328-BAD3-4EDC-BFC2-F945234FB592}" type="datetimeFigureOut">
              <a:rPr lang="es-MX" smtClean="0"/>
              <a:t>21/06/2026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F34D7-DC5B-48B8-B686-C33C5EE383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6893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28106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03312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130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77C57-EDDA-446D-BEA8-9F8EA7EFD5B5}" type="datetime1">
              <a:rPr lang="en-US" smtClean="0"/>
              <a:t>6/21/2026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s-MX" spc="-10"/>
              <a:t>POE-05-</a:t>
            </a:r>
            <a:r>
              <a:rPr lang="es-MX" spc="-25"/>
              <a:t>F01</a:t>
            </a:r>
            <a:endParaRPr lang="es-MX" spc="-25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950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A758A-4BA8-4699-8B38-0E0B47565EDB}" type="datetime1">
              <a:rPr lang="en-US" smtClean="0"/>
              <a:t>6/21/2026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s-MX" spc="-10"/>
              <a:t>POE-05-</a:t>
            </a:r>
            <a:r>
              <a:rPr lang="es-MX" spc="-25"/>
              <a:t>F01</a:t>
            </a:r>
            <a:endParaRPr lang="es-MX" spc="-25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7354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4D484-519D-4E93-8B05-8672CB53BF79}" type="datetime1">
              <a:rPr lang="en-US" smtClean="0"/>
              <a:t>6/21/2026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s-MX" spc="-10"/>
              <a:t>POE-05-</a:t>
            </a:r>
            <a:r>
              <a:rPr lang="es-MX" spc="-25"/>
              <a:t>F01</a:t>
            </a:r>
            <a:endParaRPr lang="es-MX" spc="-25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96871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404998" y="1723466"/>
            <a:ext cx="7382002" cy="1489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50" b="1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POE-05-</a:t>
            </a:r>
            <a:r>
              <a:rPr spc="-25" dirty="0"/>
              <a:t>F01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FEF2D-A511-4CE4-96CF-8A302837637D}" type="datetime1">
              <a:rPr lang="en-US" smtClean="0"/>
              <a:t>6/21/2026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89857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B8E91-F7E3-4ECB-86B5-AE597F5C5A78}" type="datetime1">
              <a:rPr lang="en-US" smtClean="0"/>
              <a:t>6/21/2026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s-MX" spc="-10"/>
              <a:t>POE-05-</a:t>
            </a:r>
            <a:r>
              <a:rPr lang="es-MX" spc="-25"/>
              <a:t>F01</a:t>
            </a:r>
            <a:endParaRPr lang="es-MX" spc="-25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3010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F5A8-FA9F-4137-A348-173E5D4E305C}" type="datetime1">
              <a:rPr lang="en-US" smtClean="0"/>
              <a:t>6/21/2026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s-MX" spc="-10"/>
              <a:t>POE-05-</a:t>
            </a:r>
            <a:r>
              <a:rPr lang="es-MX" spc="-25"/>
              <a:t>F01</a:t>
            </a:r>
            <a:endParaRPr lang="es-MX" spc="-25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0419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2F322-4A15-4EB8-80A6-F5853684F74B}" type="datetime1">
              <a:rPr lang="en-US" smtClean="0"/>
              <a:t>6/21/2026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s-MX" spc="-10"/>
              <a:t>POE-05-</a:t>
            </a:r>
            <a:r>
              <a:rPr lang="es-MX" spc="-25"/>
              <a:t>F01</a:t>
            </a:r>
            <a:endParaRPr lang="es-MX" spc="-25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9583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3D682-CBE6-4E49-B36E-EB3FBA00F8B3}" type="datetime1">
              <a:rPr lang="en-US" smtClean="0"/>
              <a:t>6/21/2026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s-MX" spc="-10"/>
              <a:t>POE-05-</a:t>
            </a:r>
            <a:r>
              <a:rPr lang="es-MX" spc="-25"/>
              <a:t>F01</a:t>
            </a:r>
            <a:endParaRPr lang="es-MX" spc="-25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377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3C21-A8B8-405F-B105-CBEB3166BD71}" type="datetime1">
              <a:rPr lang="en-US" smtClean="0"/>
              <a:t>6/21/2026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s-MX" spc="-10"/>
              <a:t>POE-05-</a:t>
            </a:r>
            <a:r>
              <a:rPr lang="es-MX" spc="-25"/>
              <a:t>F01</a:t>
            </a:r>
            <a:endParaRPr lang="es-MX" spc="-25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9609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A9E25-9D1F-4805-822B-851B457CA53C}" type="datetime1">
              <a:rPr lang="en-US" smtClean="0"/>
              <a:t>6/21/2026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s-MX" spc="-10"/>
              <a:t>POE-05-</a:t>
            </a:r>
            <a:r>
              <a:rPr lang="es-MX" spc="-25"/>
              <a:t>F01</a:t>
            </a:r>
            <a:endParaRPr lang="es-MX" spc="-25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8611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89D51-3D71-4D5E-8F50-F518B6AF08EE}" type="datetime1">
              <a:rPr lang="en-US" smtClean="0"/>
              <a:t>6/21/2026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s-MX" spc="-10"/>
              <a:t>POE-05-</a:t>
            </a:r>
            <a:r>
              <a:rPr lang="es-MX" spc="-25"/>
              <a:t>F01</a:t>
            </a:r>
            <a:endParaRPr lang="es-MX" spc="-25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3596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64627-8E75-441F-867A-C2F63BFCDAE6}" type="datetime1">
              <a:rPr lang="en-US" smtClean="0"/>
              <a:t>6/21/2026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s-MX" spc="-10"/>
              <a:t>POE-05-</a:t>
            </a:r>
            <a:r>
              <a:rPr lang="es-MX" spc="-25"/>
              <a:t>F01</a:t>
            </a:r>
            <a:endParaRPr lang="es-MX" spc="-25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8899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F75E0-7E34-482B-809C-6B942F2648FD}" type="datetime1">
              <a:rPr lang="en-US" smtClean="0"/>
              <a:t>6/21/2026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s-MX" spc="-10"/>
              <a:t>POE-05-</a:t>
            </a:r>
            <a:r>
              <a:rPr lang="es-MX" spc="-25"/>
              <a:t>F01</a:t>
            </a:r>
            <a:endParaRPr lang="es-MX" spc="-25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8498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cecyt01ensenanza@gmail.com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idx="1"/>
          </p:nvPr>
        </p:nvSpPr>
        <p:spPr>
          <a:xfrm>
            <a:off x="494641" y="2344158"/>
            <a:ext cx="10669588" cy="577337"/>
          </a:xfrm>
          <a:prstGeom prst="rect">
            <a:avLst/>
          </a:prstGeom>
        </p:spPr>
        <p:txBody>
          <a:bodyPr vert="horz" wrap="square" lIns="0" tIns="205993" rIns="0" bIns="0" rtlCol="0">
            <a:spAutoFit/>
          </a:bodyPr>
          <a:lstStyle/>
          <a:p>
            <a:pPr marL="432434" marR="5080" indent="0" algn="ctr">
              <a:lnSpc>
                <a:spcPct val="100000"/>
              </a:lnSpc>
              <a:spcBef>
                <a:spcPts val="105"/>
              </a:spcBef>
              <a:buNone/>
            </a:pPr>
            <a:r>
              <a:rPr lang="es-ES" sz="2400" dirty="0">
                <a:solidFill>
                  <a:srgbClr val="401D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 importante: El diseño de las diapositivas de su portafolio es libre</a:t>
            </a:r>
            <a:endParaRPr lang="es-ES" sz="2400" spc="-20" dirty="0">
              <a:solidFill>
                <a:srgbClr val="401D0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1</a:t>
            </a:fld>
            <a:endParaRPr lang="es-MX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8523" y="3733800"/>
            <a:ext cx="6754953" cy="1505843"/>
          </a:xfrm>
          <a:prstGeom prst="rect">
            <a:avLst/>
          </a:prstGeom>
        </p:spPr>
      </p:pic>
      <p:sp>
        <p:nvSpPr>
          <p:cNvPr id="5" name="object 3" descr="$PPTXTitle"/>
          <p:cNvSpPr txBox="1">
            <a:spLocks/>
          </p:cNvSpPr>
          <p:nvPr/>
        </p:nvSpPr>
        <p:spPr>
          <a:xfrm>
            <a:off x="761205" y="954517"/>
            <a:ext cx="10669588" cy="1192890"/>
          </a:xfrm>
          <a:prstGeom prst="rect">
            <a:avLst/>
          </a:prstGeom>
        </p:spPr>
        <p:txBody>
          <a:bodyPr vert="horz" wrap="square" lIns="0" tIns="205993" rIns="0" bIns="0" rtlCol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32434" marR="5080" indent="0" algn="ctr">
              <a:spcBef>
                <a:spcPts val="105"/>
              </a:spcBef>
              <a:buFont typeface="Wingdings 3" charset="2"/>
              <a:buNone/>
            </a:pPr>
            <a:r>
              <a:rPr lang="es-MX" sz="3200" dirty="0">
                <a:solidFill>
                  <a:srgbClr val="401D05"/>
                </a:solidFill>
                <a:latin typeface="Arial Black"/>
                <a:cs typeface="Arial Black"/>
              </a:rPr>
              <a:t>ELEMENTOS</a:t>
            </a:r>
            <a:r>
              <a:rPr lang="es-MX" sz="3200" spc="-225" dirty="0">
                <a:solidFill>
                  <a:srgbClr val="401D05"/>
                </a:solidFill>
                <a:latin typeface="Arial Black"/>
                <a:cs typeface="Arial Black"/>
              </a:rPr>
              <a:t> </a:t>
            </a:r>
            <a:r>
              <a:rPr lang="es-MX" sz="3200" dirty="0">
                <a:solidFill>
                  <a:srgbClr val="401D05"/>
                </a:solidFill>
                <a:latin typeface="Arial Black"/>
                <a:cs typeface="Arial Black"/>
              </a:rPr>
              <a:t>PARA</a:t>
            </a:r>
            <a:r>
              <a:rPr lang="es-MX" sz="3200" spc="-200" dirty="0">
                <a:solidFill>
                  <a:srgbClr val="401D05"/>
                </a:solidFill>
                <a:latin typeface="Arial Black"/>
                <a:cs typeface="Arial Black"/>
              </a:rPr>
              <a:t> </a:t>
            </a:r>
            <a:r>
              <a:rPr lang="es-MX" sz="3200" spc="-10" dirty="0">
                <a:solidFill>
                  <a:srgbClr val="401D05"/>
                </a:solidFill>
                <a:latin typeface="Arial Black"/>
                <a:cs typeface="Arial Black"/>
              </a:rPr>
              <a:t>ENTREGA</a:t>
            </a:r>
            <a:r>
              <a:rPr lang="es-MX" sz="3200" spc="-254" dirty="0">
                <a:solidFill>
                  <a:srgbClr val="401D05"/>
                </a:solidFill>
                <a:latin typeface="Arial Black"/>
                <a:cs typeface="Arial Black"/>
              </a:rPr>
              <a:t> </a:t>
            </a:r>
            <a:r>
              <a:rPr lang="es-MX" sz="3200" spc="-25" dirty="0">
                <a:solidFill>
                  <a:srgbClr val="401D05"/>
                </a:solidFill>
                <a:latin typeface="Arial Black"/>
                <a:cs typeface="Arial Black"/>
              </a:rPr>
              <a:t>DE </a:t>
            </a:r>
            <a:r>
              <a:rPr lang="es-MX" sz="3200" spc="-30" dirty="0">
                <a:solidFill>
                  <a:srgbClr val="401D05"/>
                </a:solidFill>
                <a:latin typeface="Arial Black"/>
                <a:cs typeface="Arial Black"/>
              </a:rPr>
              <a:t>PORTAFOLIOS</a:t>
            </a:r>
            <a:r>
              <a:rPr lang="es-MX" sz="3200" spc="-140" dirty="0">
                <a:solidFill>
                  <a:srgbClr val="401D05"/>
                </a:solidFill>
                <a:latin typeface="Arial Black"/>
                <a:cs typeface="Arial Black"/>
              </a:rPr>
              <a:t> </a:t>
            </a:r>
            <a:r>
              <a:rPr lang="es-MX" sz="3200" dirty="0">
                <a:solidFill>
                  <a:srgbClr val="401D05"/>
                </a:solidFill>
                <a:latin typeface="Arial Black"/>
                <a:cs typeface="Arial Black"/>
              </a:rPr>
              <a:t>DE</a:t>
            </a:r>
            <a:r>
              <a:rPr lang="es-MX" sz="3200" spc="-114" dirty="0">
                <a:solidFill>
                  <a:srgbClr val="401D05"/>
                </a:solidFill>
                <a:latin typeface="Arial Black"/>
                <a:cs typeface="Arial Black"/>
              </a:rPr>
              <a:t> </a:t>
            </a:r>
            <a:r>
              <a:rPr lang="es-MX" sz="3200" spc="-10" dirty="0">
                <a:solidFill>
                  <a:srgbClr val="401D05"/>
                </a:solidFill>
                <a:latin typeface="Arial Black"/>
                <a:cs typeface="Arial Black"/>
              </a:rPr>
              <a:t>PROYECTO </a:t>
            </a:r>
            <a:r>
              <a:rPr lang="es-MX" sz="3200" spc="-20" dirty="0">
                <a:solidFill>
                  <a:srgbClr val="401D05"/>
                </a:solidFill>
                <a:latin typeface="Arial Black"/>
                <a:cs typeface="Arial Black"/>
              </a:rPr>
              <a:t>AULA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3381309" y="636938"/>
            <a:ext cx="5429389" cy="263405"/>
          </a:xfrm>
          <a:prstGeom prst="rect">
            <a:avLst/>
          </a:prstGeom>
          <a:solidFill>
            <a:srgbClr val="660033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142" tIns="9069" rIns="18142" bIns="9069" anchor="ctr" anchorCtr="0">
            <a:noAutofit/>
          </a:bodyPr>
          <a:lstStyle/>
          <a:p>
            <a:pPr algn="ctr"/>
            <a:endParaRPr sz="952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3309957" y="630958"/>
            <a:ext cx="5572086" cy="262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pPr algn="ctr"/>
            <a:r>
              <a:rPr lang="es-MX" sz="1587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NOMBRE DEL PROYECTO</a:t>
            </a:r>
            <a:endParaRPr sz="1587" b="1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455540" y="1345128"/>
            <a:ext cx="555488" cy="164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r>
              <a:rPr lang="es-MX" sz="952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Grupo:</a:t>
            </a:r>
            <a:endParaRPr sz="357"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4500496" y="1345128"/>
            <a:ext cx="500243" cy="164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r>
              <a:rPr lang="es-MX" sz="952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Tema:</a:t>
            </a:r>
            <a:endParaRPr sz="357"/>
          </a:p>
        </p:txBody>
      </p:sp>
      <p:sp>
        <p:nvSpPr>
          <p:cNvPr id="88" name="Google Shape;88;p1"/>
          <p:cNvSpPr txBox="1"/>
          <p:nvPr/>
        </p:nvSpPr>
        <p:spPr>
          <a:xfrm>
            <a:off x="6460623" y="1375370"/>
            <a:ext cx="998640" cy="164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r>
              <a:rPr lang="es-MX" sz="952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Eje Temático:</a:t>
            </a:r>
            <a:endParaRPr sz="357"/>
          </a:p>
        </p:txBody>
      </p:sp>
      <p:sp>
        <p:nvSpPr>
          <p:cNvPr id="89" name="Google Shape;89;p1"/>
          <p:cNvSpPr/>
          <p:nvPr/>
        </p:nvSpPr>
        <p:spPr>
          <a:xfrm>
            <a:off x="3504289" y="1894638"/>
            <a:ext cx="743429" cy="164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r>
              <a:rPr lang="es-MX" sz="952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Propósito:</a:t>
            </a:r>
            <a:endParaRPr sz="357" dirty="0"/>
          </a:p>
        </p:txBody>
      </p:sp>
      <p:sp>
        <p:nvSpPr>
          <p:cNvPr id="90" name="Google Shape;90;p1"/>
          <p:cNvSpPr/>
          <p:nvPr/>
        </p:nvSpPr>
        <p:spPr>
          <a:xfrm>
            <a:off x="3495216" y="2768980"/>
            <a:ext cx="1032097" cy="311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r>
              <a:rPr lang="es-MX" sz="952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Impacto Social: </a:t>
            </a:r>
            <a:endParaRPr sz="357"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3947513" y="1357521"/>
            <a:ext cx="471370" cy="152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pPr algn="ctr"/>
            <a:r>
              <a:rPr lang="es-MX" sz="873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00000</a:t>
            </a:r>
            <a:endParaRPr sz="357"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4971892" y="1271100"/>
            <a:ext cx="1488703" cy="555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pPr algn="ctr"/>
            <a:r>
              <a:rPr lang="es-ES" sz="873" dirty="0">
                <a:latin typeface="Montserrat SemiBold" panose="00000700000000000000" pitchFamily="50" charset="0"/>
              </a:rPr>
              <a:t>(</a:t>
            </a:r>
            <a:r>
              <a:rPr lang="es-ES" sz="873" dirty="0" err="1">
                <a:latin typeface="Montserrat SemiBold" panose="00000700000000000000" pitchFamily="50" charset="0"/>
              </a:rPr>
              <a:t>Ej</a:t>
            </a:r>
            <a:r>
              <a:rPr lang="es-ES" sz="873" dirty="0">
                <a:latin typeface="Montserrat SemiBold" panose="00000700000000000000" pitchFamily="50" charset="0"/>
              </a:rPr>
              <a:t>: Equidad de género, prevención de adicciones, emprendimiento, etc.)</a:t>
            </a:r>
            <a:endParaRPr lang="es-MX" sz="873" dirty="0">
              <a:latin typeface="Montserrat SemiBold" panose="00000700000000000000" pitchFamily="50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7483351" y="1377167"/>
            <a:ext cx="1204202" cy="286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pPr lvl="0" algn="ctr"/>
            <a:r>
              <a:rPr lang="es-ES" sz="873" dirty="0">
                <a:latin typeface="Montserrat SemiBold" panose="00000700000000000000" pitchFamily="50" charset="0"/>
              </a:rPr>
              <a:t>(Escuela/Sociedad/Empresa)</a:t>
            </a:r>
            <a:endParaRPr sz="357" dirty="0"/>
          </a:p>
        </p:txBody>
      </p:sp>
      <p:sp>
        <p:nvSpPr>
          <p:cNvPr id="94" name="Google Shape;94;p1"/>
          <p:cNvSpPr/>
          <p:nvPr/>
        </p:nvSpPr>
        <p:spPr>
          <a:xfrm>
            <a:off x="3597780" y="3731838"/>
            <a:ext cx="4996439" cy="2740841"/>
          </a:xfrm>
          <a:prstGeom prst="roundRect">
            <a:avLst>
              <a:gd name="adj" fmla="val 16667"/>
            </a:avLst>
          </a:prstGeom>
          <a:noFill/>
          <a:ln w="165100" cap="flat" cmpd="sng">
            <a:solidFill>
              <a:srgbClr val="660033">
                <a:alpha val="97647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142" tIns="9069" rIns="18142" bIns="9069" anchor="ctr" anchorCtr="0">
            <a:noAutofit/>
          </a:bodyPr>
          <a:lstStyle/>
          <a:p>
            <a:pPr algn="ctr"/>
            <a:endParaRPr sz="952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16928" y="50195"/>
            <a:ext cx="3473767" cy="423447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5191002" y="3529716"/>
            <a:ext cx="1809995" cy="311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noAutofit/>
          </a:bodyPr>
          <a:lstStyle/>
          <a:p>
            <a:pPr algn="ctr"/>
            <a:r>
              <a:rPr lang="es-MX" sz="952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Evidencias del proceso </a:t>
            </a:r>
            <a:endParaRPr sz="357" dirty="0"/>
          </a:p>
        </p:txBody>
      </p:sp>
      <p:sp>
        <p:nvSpPr>
          <p:cNvPr id="17" name="Google Shape;90;p1">
            <a:extLst>
              <a:ext uri="{FF2B5EF4-FFF2-40B4-BE49-F238E27FC236}">
                <a16:creationId xmlns:a16="http://schemas.microsoft.com/office/drawing/2014/main" id="{33005CAC-90DC-474E-8813-723BE20B261F}"/>
              </a:ext>
            </a:extLst>
          </p:cNvPr>
          <p:cNvSpPr/>
          <p:nvPr/>
        </p:nvSpPr>
        <p:spPr>
          <a:xfrm>
            <a:off x="3597780" y="6562928"/>
            <a:ext cx="4986246" cy="238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pPr lvl="0"/>
            <a:r>
              <a:rPr lang="es-MX" sz="714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¿Se ocupó otra metodología, cuál?  Ejemplo: </a:t>
            </a:r>
            <a:r>
              <a:rPr lang="en-US" sz="714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Flipped Classroom, Design Thinking, ABP, ABJ, Gamification, Social Labs, Maker Space, </a:t>
            </a:r>
            <a:r>
              <a:rPr lang="es-ES" sz="714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Aprendizaje Basado en el Pensamiento, entre otras.</a:t>
            </a:r>
            <a:endParaRPr sz="208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B047BCB-4596-46C9-9704-F9EEAFC2455E}"/>
              </a:ext>
            </a:extLst>
          </p:cNvPr>
          <p:cNvSpPr txBox="1"/>
          <p:nvPr/>
        </p:nvSpPr>
        <p:spPr>
          <a:xfrm>
            <a:off x="4358014" y="1879210"/>
            <a:ext cx="4205162" cy="824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90" dirty="0">
                <a:latin typeface="Montserrat SemiBold" panose="00000700000000000000" pitchFamily="50" charset="0"/>
              </a:rPr>
              <a:t>Justificar por qué se decidió llevar a cabo este proyecto, ¿cuál fue la problemática que se detectó y a la cual se quiere dar solución?.</a:t>
            </a:r>
            <a:endParaRPr lang="es-MX" sz="1190" dirty="0">
              <a:latin typeface="Montserrat SemiBold" panose="00000700000000000000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575FDE-168D-420E-BB22-CA317E891DA9}"/>
              </a:ext>
            </a:extLst>
          </p:cNvPr>
          <p:cNvSpPr txBox="1"/>
          <p:nvPr/>
        </p:nvSpPr>
        <p:spPr>
          <a:xfrm>
            <a:off x="4356602" y="2737203"/>
            <a:ext cx="4376314" cy="641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190" dirty="0">
                <a:latin typeface="Montserrat SemiBold" panose="00000700000000000000" pitchFamily="50" charset="0"/>
              </a:rPr>
              <a:t>Mencionar dónde y de qué manera se piensa aplicar el proyecto o las conclusiones del mismo y los resultados esperados.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2EA4534-30C2-40BD-A125-ADA5185C140E}"/>
              </a:ext>
            </a:extLst>
          </p:cNvPr>
          <p:cNvSpPr txBox="1"/>
          <p:nvPr/>
        </p:nvSpPr>
        <p:spPr>
          <a:xfrm>
            <a:off x="3727492" y="4799230"/>
            <a:ext cx="4726822" cy="824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90" dirty="0">
                <a:latin typeface="Montserrat SemiBold" panose="00000700000000000000" pitchFamily="50" charset="0"/>
              </a:rPr>
              <a:t>Colocar hasta 6 fotografías del desarrollo del proyecto </a:t>
            </a:r>
          </a:p>
          <a:p>
            <a:pPr algn="ctr"/>
            <a:r>
              <a:rPr lang="es-ES" sz="1190" dirty="0">
                <a:latin typeface="Montserrat SemiBold" panose="00000700000000000000" pitchFamily="50" charset="0"/>
              </a:rPr>
              <a:t>(inicio, desarrollo y final) no bajadas de internet.</a:t>
            </a:r>
            <a:endParaRPr lang="es-MX" sz="1190" dirty="0">
              <a:latin typeface="Montserrat SemiBold" panose="00000700000000000000" pitchFamily="50" charset="0"/>
            </a:endParaRPr>
          </a:p>
        </p:txBody>
      </p:sp>
      <p:sp>
        <p:nvSpPr>
          <p:cNvPr id="20" name="Google Shape;84;p1"/>
          <p:cNvSpPr/>
          <p:nvPr/>
        </p:nvSpPr>
        <p:spPr>
          <a:xfrm>
            <a:off x="3381302" y="943854"/>
            <a:ext cx="5429389" cy="2809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142" tIns="9069" rIns="18142" bIns="9069" anchor="ctr" anchorCtr="0">
            <a:noAutofit/>
          </a:bodyPr>
          <a:lstStyle/>
          <a:p>
            <a:pPr lvl="0" algn="ctr"/>
            <a:r>
              <a:rPr lang="es-MX" sz="119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NIVEL 1</a:t>
            </a:r>
            <a:r>
              <a:rPr lang="es-MX" sz="952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(1er y 2° Semestre)</a:t>
            </a:r>
          </a:p>
        </p:txBody>
      </p:sp>
      <p:pic>
        <p:nvPicPr>
          <p:cNvPr id="21" name="Gráfico 12">
            <a:extLst>
              <a:ext uri="{FF2B5EF4-FFF2-40B4-BE49-F238E27FC236}">
                <a16:creationId xmlns:a16="http://schemas.microsoft.com/office/drawing/2014/main" id="{6BAB6BE9-F256-438F-876F-1091008D41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3911" y="-4921"/>
            <a:ext cx="504563" cy="961900"/>
          </a:xfrm>
          <a:prstGeom prst="rect">
            <a:avLst/>
          </a:prstGeom>
        </p:spPr>
      </p:pic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797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3381309" y="636938"/>
            <a:ext cx="5429389" cy="263405"/>
          </a:xfrm>
          <a:prstGeom prst="rect">
            <a:avLst/>
          </a:prstGeom>
          <a:solidFill>
            <a:srgbClr val="660033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142" tIns="9069" rIns="18142" bIns="9069" anchor="ctr" anchorCtr="0">
            <a:noAutofit/>
          </a:bodyPr>
          <a:lstStyle/>
          <a:p>
            <a:pPr algn="ctr"/>
            <a:endParaRPr sz="952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3309957" y="630958"/>
            <a:ext cx="5572086" cy="262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pPr algn="ctr"/>
            <a:r>
              <a:rPr lang="es-MX" sz="1587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NOMBRE DEL PROYECTO</a:t>
            </a:r>
            <a:endParaRPr sz="1587" b="1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455540" y="1345128"/>
            <a:ext cx="555488" cy="164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r>
              <a:rPr lang="es-MX" sz="952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Grupo:</a:t>
            </a:r>
            <a:endParaRPr sz="357"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4500496" y="1345128"/>
            <a:ext cx="500243" cy="164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r>
              <a:rPr lang="es-MX" sz="952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Tema:</a:t>
            </a:r>
            <a:endParaRPr sz="357"/>
          </a:p>
        </p:txBody>
      </p:sp>
      <p:sp>
        <p:nvSpPr>
          <p:cNvPr id="88" name="Google Shape;88;p1"/>
          <p:cNvSpPr txBox="1"/>
          <p:nvPr/>
        </p:nvSpPr>
        <p:spPr>
          <a:xfrm>
            <a:off x="6460623" y="1375370"/>
            <a:ext cx="998640" cy="164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r>
              <a:rPr lang="es-MX" sz="952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Eje Temático:</a:t>
            </a:r>
            <a:endParaRPr sz="357"/>
          </a:p>
        </p:txBody>
      </p:sp>
      <p:sp>
        <p:nvSpPr>
          <p:cNvPr id="89" name="Google Shape;89;p1"/>
          <p:cNvSpPr/>
          <p:nvPr/>
        </p:nvSpPr>
        <p:spPr>
          <a:xfrm>
            <a:off x="3504289" y="1894638"/>
            <a:ext cx="743429" cy="164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r>
              <a:rPr lang="es-MX" sz="952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Propósito:</a:t>
            </a:r>
            <a:endParaRPr sz="357" dirty="0"/>
          </a:p>
        </p:txBody>
      </p:sp>
      <p:sp>
        <p:nvSpPr>
          <p:cNvPr id="90" name="Google Shape;90;p1"/>
          <p:cNvSpPr/>
          <p:nvPr/>
        </p:nvSpPr>
        <p:spPr>
          <a:xfrm>
            <a:off x="3495216" y="2768980"/>
            <a:ext cx="1032097" cy="311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r>
              <a:rPr lang="es-MX" sz="952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Impacto Social: </a:t>
            </a:r>
            <a:endParaRPr sz="357"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3947513" y="1357521"/>
            <a:ext cx="471370" cy="152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pPr algn="ctr"/>
            <a:r>
              <a:rPr lang="es-MX" sz="873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00000</a:t>
            </a:r>
            <a:endParaRPr sz="357"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4971892" y="1271100"/>
            <a:ext cx="1488703" cy="555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pPr algn="ctr"/>
            <a:r>
              <a:rPr lang="es-ES" sz="873" dirty="0">
                <a:latin typeface="Montserrat SemiBold" panose="00000700000000000000" pitchFamily="50" charset="0"/>
              </a:rPr>
              <a:t>(</a:t>
            </a:r>
            <a:r>
              <a:rPr lang="es-ES" sz="873" dirty="0" err="1">
                <a:latin typeface="Montserrat SemiBold" panose="00000700000000000000" pitchFamily="50" charset="0"/>
              </a:rPr>
              <a:t>Ej</a:t>
            </a:r>
            <a:r>
              <a:rPr lang="es-ES" sz="873" dirty="0">
                <a:latin typeface="Montserrat SemiBold" panose="00000700000000000000" pitchFamily="50" charset="0"/>
              </a:rPr>
              <a:t>: Equidad de género, prevención de adicciones, emprendimiento, etc.)</a:t>
            </a:r>
            <a:endParaRPr lang="es-MX" sz="873" dirty="0">
              <a:latin typeface="Montserrat SemiBold" panose="00000700000000000000" pitchFamily="50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7483351" y="1377167"/>
            <a:ext cx="1204202" cy="286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pPr lvl="0" algn="ctr"/>
            <a:r>
              <a:rPr lang="es-ES" sz="873" dirty="0">
                <a:latin typeface="Montserrat SemiBold" panose="00000700000000000000" pitchFamily="50" charset="0"/>
              </a:rPr>
              <a:t>(Escuela/Sociedad/Empresa)</a:t>
            </a:r>
            <a:endParaRPr sz="357" dirty="0"/>
          </a:p>
        </p:txBody>
      </p:sp>
      <p:sp>
        <p:nvSpPr>
          <p:cNvPr id="94" name="Google Shape;94;p1"/>
          <p:cNvSpPr/>
          <p:nvPr/>
        </p:nvSpPr>
        <p:spPr>
          <a:xfrm>
            <a:off x="3597780" y="3731838"/>
            <a:ext cx="4996439" cy="2740841"/>
          </a:xfrm>
          <a:prstGeom prst="roundRect">
            <a:avLst>
              <a:gd name="adj" fmla="val 16667"/>
            </a:avLst>
          </a:prstGeom>
          <a:noFill/>
          <a:ln w="165100" cap="flat" cmpd="sng">
            <a:solidFill>
              <a:srgbClr val="660033">
                <a:alpha val="97647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142" tIns="9069" rIns="18142" bIns="9069" anchor="ctr" anchorCtr="0">
            <a:noAutofit/>
          </a:bodyPr>
          <a:lstStyle/>
          <a:p>
            <a:pPr algn="ctr"/>
            <a:endParaRPr sz="952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16928" y="50195"/>
            <a:ext cx="3473767" cy="423447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5191002" y="3529716"/>
            <a:ext cx="1809995" cy="311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noAutofit/>
          </a:bodyPr>
          <a:lstStyle/>
          <a:p>
            <a:pPr algn="ctr"/>
            <a:r>
              <a:rPr lang="es-MX" sz="952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Evidencias del proceso </a:t>
            </a:r>
            <a:endParaRPr sz="357" dirty="0"/>
          </a:p>
        </p:txBody>
      </p:sp>
      <p:sp>
        <p:nvSpPr>
          <p:cNvPr id="17" name="Google Shape;90;p1">
            <a:extLst>
              <a:ext uri="{FF2B5EF4-FFF2-40B4-BE49-F238E27FC236}">
                <a16:creationId xmlns:a16="http://schemas.microsoft.com/office/drawing/2014/main" id="{33005CAC-90DC-474E-8813-723BE20B261F}"/>
              </a:ext>
            </a:extLst>
          </p:cNvPr>
          <p:cNvSpPr/>
          <p:nvPr/>
        </p:nvSpPr>
        <p:spPr>
          <a:xfrm>
            <a:off x="3597780" y="6562928"/>
            <a:ext cx="4986246" cy="238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pPr lvl="0"/>
            <a:r>
              <a:rPr lang="es-MX" sz="714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¿Se ocupó otra metodología, cuál?  Ejemplo: </a:t>
            </a:r>
            <a:r>
              <a:rPr lang="en-US" sz="714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Flipped Classroom, Design Thinking, ABP, ABJ, Gamification, Social Labs, Maker Space, </a:t>
            </a:r>
            <a:r>
              <a:rPr lang="es-ES" sz="714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Aprendizaje Basado en el Pensamiento, entre otras.</a:t>
            </a:r>
            <a:endParaRPr sz="208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B047BCB-4596-46C9-9704-F9EEAFC2455E}"/>
              </a:ext>
            </a:extLst>
          </p:cNvPr>
          <p:cNvSpPr txBox="1"/>
          <p:nvPr/>
        </p:nvSpPr>
        <p:spPr>
          <a:xfrm>
            <a:off x="4358014" y="1879210"/>
            <a:ext cx="4205162" cy="824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90" dirty="0">
                <a:latin typeface="Montserrat SemiBold" panose="00000700000000000000" pitchFamily="50" charset="0"/>
              </a:rPr>
              <a:t>Justificar por qué se decidió llevar a cabo este proyecto, ¿cuál fue la problemática que se detectó y a la cual se quiere dar solución?.</a:t>
            </a:r>
            <a:endParaRPr lang="es-MX" sz="1190" dirty="0">
              <a:latin typeface="Montserrat SemiBold" panose="00000700000000000000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575FDE-168D-420E-BB22-CA317E891DA9}"/>
              </a:ext>
            </a:extLst>
          </p:cNvPr>
          <p:cNvSpPr txBox="1"/>
          <p:nvPr/>
        </p:nvSpPr>
        <p:spPr>
          <a:xfrm>
            <a:off x="4356602" y="2737203"/>
            <a:ext cx="4376314" cy="641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190" dirty="0">
                <a:latin typeface="Montserrat SemiBold" panose="00000700000000000000" pitchFamily="50" charset="0"/>
              </a:rPr>
              <a:t>Mencionar dónde y de qué manera se piensa aplicar el proyecto o las conclusiones del mismo y los resultados esperados.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2EA4534-30C2-40BD-A125-ADA5185C140E}"/>
              </a:ext>
            </a:extLst>
          </p:cNvPr>
          <p:cNvSpPr txBox="1"/>
          <p:nvPr/>
        </p:nvSpPr>
        <p:spPr>
          <a:xfrm>
            <a:off x="3727492" y="4799230"/>
            <a:ext cx="4726822" cy="824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90" dirty="0">
                <a:latin typeface="Montserrat SemiBold" panose="00000700000000000000" pitchFamily="50" charset="0"/>
              </a:rPr>
              <a:t>Colocar hasta 6 fotografías del desarrollo del proyecto </a:t>
            </a:r>
          </a:p>
          <a:p>
            <a:pPr algn="ctr"/>
            <a:r>
              <a:rPr lang="es-ES" sz="1190" dirty="0">
                <a:latin typeface="Montserrat SemiBold" panose="00000700000000000000" pitchFamily="50" charset="0"/>
              </a:rPr>
              <a:t>(inicio, desarrollo y final) no bajadas de internet.</a:t>
            </a:r>
            <a:endParaRPr lang="es-MX" sz="1190" dirty="0">
              <a:latin typeface="Montserrat SemiBold" panose="00000700000000000000" pitchFamily="50" charset="0"/>
            </a:endParaRPr>
          </a:p>
        </p:txBody>
      </p:sp>
      <p:sp>
        <p:nvSpPr>
          <p:cNvPr id="20" name="Google Shape;84;p1"/>
          <p:cNvSpPr/>
          <p:nvPr/>
        </p:nvSpPr>
        <p:spPr>
          <a:xfrm>
            <a:off x="3381302" y="943854"/>
            <a:ext cx="5429389" cy="28091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>
            <a:solidFill>
              <a:schemeClr val="accent2">
                <a:lumMod val="60000"/>
                <a:lumOff val="40000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142" tIns="9069" rIns="18142" bIns="9069" anchor="ctr" anchorCtr="0">
            <a:noAutofit/>
          </a:bodyPr>
          <a:lstStyle/>
          <a:p>
            <a:pPr lvl="0" algn="ctr"/>
            <a:r>
              <a:rPr lang="es-MX" sz="119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NIVEL 2</a:t>
            </a:r>
            <a:r>
              <a:rPr lang="es-MX" sz="952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(3er y 4° Semestre)</a:t>
            </a:r>
          </a:p>
        </p:txBody>
      </p:sp>
      <p:pic>
        <p:nvPicPr>
          <p:cNvPr id="21" name="Gráfico 12">
            <a:extLst>
              <a:ext uri="{FF2B5EF4-FFF2-40B4-BE49-F238E27FC236}">
                <a16:creationId xmlns:a16="http://schemas.microsoft.com/office/drawing/2014/main" id="{6BAB6BE9-F256-438F-876F-1091008D41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3911" y="-4921"/>
            <a:ext cx="504563" cy="961900"/>
          </a:xfrm>
          <a:prstGeom prst="rect">
            <a:avLst/>
          </a:prstGeom>
        </p:spPr>
      </p:pic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768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3381309" y="636938"/>
            <a:ext cx="5429389" cy="263405"/>
          </a:xfrm>
          <a:prstGeom prst="rect">
            <a:avLst/>
          </a:prstGeom>
          <a:solidFill>
            <a:srgbClr val="660033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142" tIns="9069" rIns="18142" bIns="9069" anchor="ctr" anchorCtr="0">
            <a:noAutofit/>
          </a:bodyPr>
          <a:lstStyle/>
          <a:p>
            <a:pPr algn="ctr"/>
            <a:endParaRPr sz="952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3309957" y="630958"/>
            <a:ext cx="5572086" cy="262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pPr algn="ctr"/>
            <a:r>
              <a:rPr lang="es-MX" sz="1587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NOMBRE DEL PROYECTO</a:t>
            </a:r>
            <a:endParaRPr sz="1587" b="1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455540" y="1345128"/>
            <a:ext cx="555488" cy="164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r>
              <a:rPr lang="es-MX" sz="952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Grupo:</a:t>
            </a:r>
            <a:endParaRPr sz="357" dirty="0"/>
          </a:p>
        </p:txBody>
      </p:sp>
      <p:sp>
        <p:nvSpPr>
          <p:cNvPr id="87" name="Google Shape;87;p1"/>
          <p:cNvSpPr txBox="1"/>
          <p:nvPr/>
        </p:nvSpPr>
        <p:spPr>
          <a:xfrm>
            <a:off x="4500496" y="1345128"/>
            <a:ext cx="500243" cy="164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r>
              <a:rPr lang="es-MX" sz="952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Tema:</a:t>
            </a:r>
            <a:endParaRPr sz="357"/>
          </a:p>
        </p:txBody>
      </p:sp>
      <p:sp>
        <p:nvSpPr>
          <p:cNvPr id="88" name="Google Shape;88;p1"/>
          <p:cNvSpPr txBox="1"/>
          <p:nvPr/>
        </p:nvSpPr>
        <p:spPr>
          <a:xfrm>
            <a:off x="6460623" y="1375370"/>
            <a:ext cx="998640" cy="164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r>
              <a:rPr lang="es-MX" sz="952" b="1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Eje Temático:</a:t>
            </a:r>
            <a:endParaRPr sz="357"/>
          </a:p>
        </p:txBody>
      </p:sp>
      <p:sp>
        <p:nvSpPr>
          <p:cNvPr id="89" name="Google Shape;89;p1"/>
          <p:cNvSpPr/>
          <p:nvPr/>
        </p:nvSpPr>
        <p:spPr>
          <a:xfrm>
            <a:off x="3504289" y="1894638"/>
            <a:ext cx="743429" cy="164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r>
              <a:rPr lang="es-MX" sz="952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Propósito:</a:t>
            </a:r>
            <a:endParaRPr sz="357" dirty="0"/>
          </a:p>
        </p:txBody>
      </p:sp>
      <p:sp>
        <p:nvSpPr>
          <p:cNvPr id="90" name="Google Shape;90;p1"/>
          <p:cNvSpPr/>
          <p:nvPr/>
        </p:nvSpPr>
        <p:spPr>
          <a:xfrm>
            <a:off x="3495216" y="2768980"/>
            <a:ext cx="1032097" cy="311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r>
              <a:rPr lang="es-MX" sz="952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Impacto Social: </a:t>
            </a:r>
            <a:endParaRPr sz="357"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3947513" y="1357521"/>
            <a:ext cx="471370" cy="152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pPr algn="ctr"/>
            <a:r>
              <a:rPr lang="es-MX" sz="873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00000</a:t>
            </a:r>
            <a:endParaRPr sz="357"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4971892" y="1271100"/>
            <a:ext cx="1488703" cy="555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pPr algn="ctr"/>
            <a:r>
              <a:rPr lang="es-ES" sz="873" dirty="0">
                <a:latin typeface="Montserrat SemiBold" panose="00000700000000000000" pitchFamily="50" charset="0"/>
              </a:rPr>
              <a:t>(</a:t>
            </a:r>
            <a:r>
              <a:rPr lang="es-ES" sz="873" dirty="0" err="1">
                <a:latin typeface="Montserrat SemiBold" panose="00000700000000000000" pitchFamily="50" charset="0"/>
              </a:rPr>
              <a:t>Ej</a:t>
            </a:r>
            <a:r>
              <a:rPr lang="es-ES" sz="873" dirty="0">
                <a:latin typeface="Montserrat SemiBold" panose="00000700000000000000" pitchFamily="50" charset="0"/>
              </a:rPr>
              <a:t>: Equidad de género, prevención de adicciones, emprendimiento, etc.)</a:t>
            </a:r>
            <a:endParaRPr lang="es-MX" sz="873" dirty="0">
              <a:latin typeface="Montserrat SemiBold" panose="00000700000000000000" pitchFamily="50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7483351" y="1377167"/>
            <a:ext cx="1204202" cy="286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pPr lvl="0" algn="ctr"/>
            <a:r>
              <a:rPr lang="es-ES" sz="873" dirty="0">
                <a:latin typeface="Montserrat SemiBold" panose="00000700000000000000" pitchFamily="50" charset="0"/>
              </a:rPr>
              <a:t>(Escuela/Sociedad/Empresa)</a:t>
            </a:r>
            <a:endParaRPr sz="357" dirty="0"/>
          </a:p>
        </p:txBody>
      </p:sp>
      <p:sp>
        <p:nvSpPr>
          <p:cNvPr id="94" name="Google Shape;94;p1"/>
          <p:cNvSpPr/>
          <p:nvPr/>
        </p:nvSpPr>
        <p:spPr>
          <a:xfrm>
            <a:off x="3597780" y="3731838"/>
            <a:ext cx="4996439" cy="2740841"/>
          </a:xfrm>
          <a:prstGeom prst="roundRect">
            <a:avLst>
              <a:gd name="adj" fmla="val 16667"/>
            </a:avLst>
          </a:prstGeom>
          <a:noFill/>
          <a:ln w="165100" cap="flat" cmpd="sng">
            <a:solidFill>
              <a:srgbClr val="660033">
                <a:alpha val="97647"/>
              </a:srgb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142" tIns="9069" rIns="18142" bIns="9069" anchor="ctr" anchorCtr="0">
            <a:noAutofit/>
          </a:bodyPr>
          <a:lstStyle/>
          <a:p>
            <a:pPr algn="ctr"/>
            <a:endParaRPr sz="952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16928" y="50195"/>
            <a:ext cx="3473767" cy="423447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/>
          <p:nvPr/>
        </p:nvSpPr>
        <p:spPr>
          <a:xfrm>
            <a:off x="5191002" y="3529716"/>
            <a:ext cx="1809995" cy="3114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noAutofit/>
          </a:bodyPr>
          <a:lstStyle/>
          <a:p>
            <a:pPr algn="ctr"/>
            <a:r>
              <a:rPr lang="es-MX" sz="952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Evidencias del proceso </a:t>
            </a:r>
            <a:endParaRPr sz="357" dirty="0"/>
          </a:p>
        </p:txBody>
      </p:sp>
      <p:sp>
        <p:nvSpPr>
          <p:cNvPr id="17" name="Google Shape;90;p1">
            <a:extLst>
              <a:ext uri="{FF2B5EF4-FFF2-40B4-BE49-F238E27FC236}">
                <a16:creationId xmlns:a16="http://schemas.microsoft.com/office/drawing/2014/main" id="{33005CAC-90DC-474E-8813-723BE20B261F}"/>
              </a:ext>
            </a:extLst>
          </p:cNvPr>
          <p:cNvSpPr/>
          <p:nvPr/>
        </p:nvSpPr>
        <p:spPr>
          <a:xfrm>
            <a:off x="3597780" y="6562928"/>
            <a:ext cx="4986246" cy="238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142" tIns="9069" rIns="18142" bIns="9069" anchor="t" anchorCtr="0">
            <a:spAutoFit/>
          </a:bodyPr>
          <a:lstStyle/>
          <a:p>
            <a:pPr lvl="0"/>
            <a:r>
              <a:rPr lang="es-MX" sz="714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¿Se ocupó otra metodología, cuál?  Ejemplo: </a:t>
            </a:r>
            <a:r>
              <a:rPr lang="en-US" sz="714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Flipped Classroom, Design Thinking, ABP, ABJ, Gamification, Social Labs, Maker Space, </a:t>
            </a:r>
            <a:r>
              <a:rPr lang="es-ES" sz="714" b="1" dirty="0">
                <a:solidFill>
                  <a:srgbClr val="660033"/>
                </a:solidFill>
                <a:latin typeface="Verdana"/>
                <a:ea typeface="Verdana"/>
                <a:cs typeface="Verdana"/>
                <a:sym typeface="Verdana"/>
              </a:rPr>
              <a:t>Aprendizaje Basado en el Pensamiento, entre otras.</a:t>
            </a:r>
            <a:endParaRPr sz="208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B047BCB-4596-46C9-9704-F9EEAFC2455E}"/>
              </a:ext>
            </a:extLst>
          </p:cNvPr>
          <p:cNvSpPr txBox="1"/>
          <p:nvPr/>
        </p:nvSpPr>
        <p:spPr>
          <a:xfrm>
            <a:off x="4358014" y="1879210"/>
            <a:ext cx="4205162" cy="824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90" dirty="0">
                <a:latin typeface="Montserrat SemiBold" panose="00000700000000000000" pitchFamily="50" charset="0"/>
              </a:rPr>
              <a:t>Justificar por qué se decidió llevar a cabo este proyecto, ¿cuál fue la problemática que se detectó y a la cual se quiere dar solución?.</a:t>
            </a:r>
            <a:endParaRPr lang="es-MX" sz="1190" dirty="0">
              <a:latin typeface="Montserrat SemiBold" panose="00000700000000000000" pitchFamily="50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67575FDE-168D-420E-BB22-CA317E891DA9}"/>
              </a:ext>
            </a:extLst>
          </p:cNvPr>
          <p:cNvSpPr txBox="1"/>
          <p:nvPr/>
        </p:nvSpPr>
        <p:spPr>
          <a:xfrm>
            <a:off x="4356602" y="2737203"/>
            <a:ext cx="4376314" cy="641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190" dirty="0">
                <a:latin typeface="Montserrat SemiBold" panose="00000700000000000000" pitchFamily="50" charset="0"/>
              </a:rPr>
              <a:t>Mencionar dónde y de qué manera se piensa aplicar el proyecto o las conclusiones del mismo y los resultados esperados.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2EA4534-30C2-40BD-A125-ADA5185C140E}"/>
              </a:ext>
            </a:extLst>
          </p:cNvPr>
          <p:cNvSpPr txBox="1"/>
          <p:nvPr/>
        </p:nvSpPr>
        <p:spPr>
          <a:xfrm>
            <a:off x="3727492" y="4799230"/>
            <a:ext cx="4726822" cy="824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90" dirty="0">
                <a:latin typeface="Montserrat SemiBold" panose="00000700000000000000" pitchFamily="50" charset="0"/>
              </a:rPr>
              <a:t>Colocar hasta 6 fotografías del desarrollo del proyecto </a:t>
            </a:r>
          </a:p>
          <a:p>
            <a:pPr algn="ctr"/>
            <a:r>
              <a:rPr lang="es-ES" sz="1190" dirty="0">
                <a:latin typeface="Montserrat SemiBold" panose="00000700000000000000" pitchFamily="50" charset="0"/>
              </a:rPr>
              <a:t>(inicio, desarrollo y final) no bajadas de internet.</a:t>
            </a:r>
            <a:endParaRPr lang="es-MX" sz="1190" dirty="0">
              <a:latin typeface="Montserrat SemiBold" panose="00000700000000000000" pitchFamily="50" charset="0"/>
            </a:endParaRPr>
          </a:p>
        </p:txBody>
      </p:sp>
      <p:sp>
        <p:nvSpPr>
          <p:cNvPr id="20" name="Google Shape;84;p1"/>
          <p:cNvSpPr/>
          <p:nvPr/>
        </p:nvSpPr>
        <p:spPr>
          <a:xfrm>
            <a:off x="3381302" y="943854"/>
            <a:ext cx="5429389" cy="280916"/>
          </a:xfrm>
          <a:prstGeom prst="rect">
            <a:avLst/>
          </a:prstGeom>
          <a:solidFill>
            <a:srgbClr val="FFC50D"/>
          </a:solidFill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142" tIns="9069" rIns="18142" bIns="9069" anchor="ctr" anchorCtr="0">
            <a:noAutofit/>
          </a:bodyPr>
          <a:lstStyle/>
          <a:p>
            <a:pPr lvl="0" algn="ctr"/>
            <a:r>
              <a:rPr lang="es-MX" sz="1190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NIVEL 3</a:t>
            </a:r>
            <a:r>
              <a:rPr lang="es-MX" sz="952" b="1" dirty="0">
                <a:solidFill>
                  <a:schemeClr val="bg1"/>
                </a:solidFill>
                <a:latin typeface="Verdana"/>
                <a:ea typeface="Verdana"/>
                <a:cs typeface="Verdana"/>
                <a:sym typeface="Verdana"/>
              </a:rPr>
              <a:t> (5° y 6° Semestre)</a:t>
            </a:r>
          </a:p>
        </p:txBody>
      </p:sp>
      <p:pic>
        <p:nvPicPr>
          <p:cNvPr id="21" name="Gráfico 12">
            <a:extLst>
              <a:ext uri="{FF2B5EF4-FFF2-40B4-BE49-F238E27FC236}">
                <a16:creationId xmlns:a16="http://schemas.microsoft.com/office/drawing/2014/main" id="{6BAB6BE9-F256-438F-876F-1091008D41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3911" y="-4921"/>
            <a:ext cx="504563" cy="961900"/>
          </a:xfrm>
          <a:prstGeom prst="rect">
            <a:avLst/>
          </a:prstGeom>
        </p:spPr>
      </p:pic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3860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85161" y="1965451"/>
            <a:ext cx="8447405" cy="339900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</a:tabLst>
            </a:pPr>
            <a:r>
              <a:rPr sz="2000" spc="-110" dirty="0">
                <a:latin typeface="Calibri"/>
                <a:cs typeface="Calibri"/>
              </a:rPr>
              <a:t>Todo</a:t>
            </a:r>
            <a:r>
              <a:rPr sz="2000" spc="-1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35" dirty="0">
                <a:latin typeface="Calibri"/>
                <a:cs typeface="Calibri"/>
              </a:rPr>
              <a:t>portafolio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debe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40" dirty="0">
                <a:latin typeface="Calibri"/>
                <a:cs typeface="Calibri"/>
              </a:rPr>
              <a:t>estar integrado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un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solo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25" dirty="0" err="1">
                <a:latin typeface="Calibri"/>
                <a:cs typeface="Calibri"/>
              </a:rPr>
              <a:t>archivo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lang="es-MX" sz="2000" spc="-30" dirty="0">
                <a:latin typeface="Calibri"/>
                <a:cs typeface="Calibri"/>
              </a:rPr>
              <a:t>en formato </a:t>
            </a:r>
            <a:r>
              <a:rPr sz="2000" spc="-20" dirty="0">
                <a:latin typeface="Calibri"/>
                <a:cs typeface="Calibri"/>
              </a:rPr>
              <a:t>PDF</a:t>
            </a:r>
            <a:endParaRPr lang="es-MX" sz="2000" spc="-20" dirty="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</a:tabLst>
            </a:pPr>
            <a:r>
              <a:rPr sz="2000" dirty="0">
                <a:latin typeface="Calibri"/>
                <a:cs typeface="Calibri"/>
              </a:rPr>
              <a:t>Los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únicos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archivos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deben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ser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subidos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40" dirty="0">
                <a:latin typeface="Calibri"/>
                <a:cs typeface="Calibri"/>
              </a:rPr>
              <a:t>plataforma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son</a:t>
            </a:r>
            <a:r>
              <a:rPr sz="2000" spc="-19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tres:</a:t>
            </a:r>
            <a:endParaRPr sz="2000" dirty="0">
              <a:latin typeface="Calibri"/>
              <a:cs typeface="Calibri"/>
            </a:endParaRPr>
          </a:p>
          <a:p>
            <a:pPr marL="1213485" lvl="1" indent="-289560">
              <a:lnSpc>
                <a:spcPct val="100000"/>
              </a:lnSpc>
              <a:buFont typeface="Arial MT"/>
              <a:buChar char="•"/>
              <a:tabLst>
                <a:tab pos="1213485" algn="l"/>
              </a:tabLst>
            </a:pPr>
            <a:r>
              <a:rPr sz="2000" b="1" dirty="0">
                <a:latin typeface="Calibri"/>
                <a:cs typeface="Calibri"/>
              </a:rPr>
              <a:t>Acta</a:t>
            </a:r>
            <a:r>
              <a:rPr sz="2000" b="1" spc="-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</a:t>
            </a:r>
            <a:r>
              <a:rPr sz="2000" b="1" spc="-10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Acuerdo.</a:t>
            </a:r>
            <a:endParaRPr sz="2000" dirty="0">
              <a:latin typeface="Calibri"/>
              <a:cs typeface="Calibri"/>
            </a:endParaRPr>
          </a:p>
          <a:p>
            <a:pPr marL="1213485" lvl="1" indent="-289560">
              <a:lnSpc>
                <a:spcPct val="100000"/>
              </a:lnSpc>
              <a:buFont typeface="Arial MT"/>
              <a:buChar char="•"/>
              <a:tabLst>
                <a:tab pos="1213485" algn="l"/>
              </a:tabLst>
            </a:pPr>
            <a:r>
              <a:rPr sz="2000" b="1" spc="-10" dirty="0">
                <a:latin typeface="Calibri"/>
                <a:cs typeface="Calibri"/>
              </a:rPr>
              <a:t>Protocolo</a:t>
            </a:r>
            <a:endParaRPr sz="2000" dirty="0">
              <a:latin typeface="Calibri"/>
              <a:cs typeface="Calibri"/>
            </a:endParaRPr>
          </a:p>
          <a:p>
            <a:pPr marL="1213485" lvl="1" indent="-289560">
              <a:lnSpc>
                <a:spcPct val="100000"/>
              </a:lnSpc>
              <a:buFont typeface="Arial MT"/>
              <a:buChar char="•"/>
              <a:tabLst>
                <a:tab pos="1213485" algn="l"/>
              </a:tabLst>
            </a:pPr>
            <a:r>
              <a:rPr sz="2000" b="1" spc="-40" dirty="0">
                <a:latin typeface="Calibri"/>
                <a:cs typeface="Calibri"/>
              </a:rPr>
              <a:t>Portafolio</a:t>
            </a:r>
            <a:r>
              <a:rPr sz="2000" b="1" spc="-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evidencias.</a:t>
            </a:r>
            <a:endParaRPr sz="2000" dirty="0">
              <a:latin typeface="Calibri"/>
              <a:cs typeface="Calibri"/>
            </a:endParaRPr>
          </a:p>
          <a:p>
            <a:pPr marL="352425" marR="5080" indent="-339725" algn="just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5600" algn="l"/>
              </a:tabLst>
            </a:pPr>
            <a:r>
              <a:rPr sz="2000" b="1" dirty="0">
                <a:latin typeface="Calibri"/>
                <a:cs typeface="Calibri"/>
              </a:rPr>
              <a:t>No</a:t>
            </a:r>
            <a:r>
              <a:rPr sz="2000" b="1" spc="4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tienen</a:t>
            </a:r>
            <a:r>
              <a:rPr sz="2000" spc="409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que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subir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archivos</a:t>
            </a:r>
            <a:r>
              <a:rPr sz="2000" spc="3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comprimidos</a:t>
            </a:r>
            <a:r>
              <a:rPr sz="2000" spc="3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</a:t>
            </a:r>
            <a:r>
              <a:rPr sz="2000" spc="3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carpetas</a:t>
            </a:r>
            <a:r>
              <a:rPr sz="2000" spc="4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archivos,</a:t>
            </a:r>
            <a:r>
              <a:rPr sz="2000" spc="39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ni 	</a:t>
            </a:r>
            <a:r>
              <a:rPr sz="2000" dirty="0">
                <a:latin typeface="Calibri"/>
                <a:cs typeface="Calibri"/>
              </a:rPr>
              <a:t>archivos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manera</a:t>
            </a:r>
            <a:r>
              <a:rPr sz="2000" spc="95" dirty="0">
                <a:latin typeface="Calibri"/>
                <a:cs typeface="Calibri"/>
              </a:rPr>
              <a:t>  </a:t>
            </a:r>
            <a:r>
              <a:rPr sz="2000" dirty="0">
                <a:latin typeface="Calibri"/>
                <a:cs typeface="Calibri"/>
              </a:rPr>
              <a:t>individual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los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aportes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las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diferentes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Unidades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de 	Aprendizaje,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los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35" dirty="0">
                <a:latin typeface="Calibri"/>
                <a:cs typeface="Calibri"/>
              </a:rPr>
              <a:t>formatos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lienzo</a:t>
            </a:r>
            <a:r>
              <a:rPr sz="2000" b="1" spc="37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y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matriz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20" dirty="0">
                <a:latin typeface="Calibri"/>
                <a:cs typeface="Calibri"/>
              </a:rPr>
              <a:t>competencia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ya</a:t>
            </a:r>
            <a:r>
              <a:rPr sz="2000" b="1" spc="-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no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utilizan</a:t>
            </a:r>
            <a:r>
              <a:rPr sz="2000" spc="-10" dirty="0">
                <a:latin typeface="Calibri"/>
                <a:cs typeface="Calibri"/>
              </a:rPr>
              <a:t>, 	</a:t>
            </a:r>
            <a:r>
              <a:rPr sz="2000" dirty="0">
                <a:latin typeface="Calibri"/>
                <a:cs typeface="Calibri"/>
              </a:rPr>
              <a:t>además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</a:t>
            </a:r>
            <a:r>
              <a:rPr sz="2000" spc="3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caso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subir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videos</a:t>
            </a:r>
            <a:r>
              <a:rPr sz="2000" spc="3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enlaces,colocar</a:t>
            </a:r>
            <a:r>
              <a:rPr sz="2000" spc="2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</a:t>
            </a:r>
            <a:r>
              <a:rPr sz="2000" spc="2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enlace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</a:t>
            </a:r>
            <a:r>
              <a:rPr sz="2000" spc="305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YouTube, 	</a:t>
            </a:r>
            <a:r>
              <a:rPr sz="2000" dirty="0">
                <a:latin typeface="Calibri"/>
                <a:cs typeface="Calibri"/>
              </a:rPr>
              <a:t>drive, etc.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poner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las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ligas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acceso</a:t>
            </a:r>
            <a:r>
              <a:rPr sz="2000" b="1" spc="16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público</a:t>
            </a:r>
            <a:r>
              <a:rPr sz="2000" b="1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</a:t>
            </a:r>
            <a:r>
              <a:rPr sz="2000" spc="1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que</a:t>
            </a:r>
            <a:r>
              <a:rPr sz="2000" spc="1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no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spc="-70" dirty="0">
                <a:latin typeface="Calibri"/>
                <a:cs typeface="Calibri"/>
              </a:rPr>
              <a:t>estén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restringidas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o 	</a:t>
            </a:r>
            <a:r>
              <a:rPr sz="2000" spc="-10" dirty="0">
                <a:latin typeface="Calibri"/>
                <a:cs typeface="Calibri"/>
              </a:rPr>
              <a:t>caducadas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solamente</a:t>
            </a:r>
            <a:r>
              <a:rPr sz="2000" dirty="0">
                <a:latin typeface="Calibri"/>
                <a:cs typeface="Calibri"/>
              </a:rPr>
              <a:t> un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40" dirty="0">
                <a:latin typeface="Calibri"/>
                <a:cs typeface="Calibri"/>
              </a:rPr>
              <a:t>profesor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puede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coordinar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</a:t>
            </a:r>
            <a:r>
              <a:rPr sz="2000" spc="-2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grupo.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4261865" y="937336"/>
            <a:ext cx="373634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401D05"/>
                </a:solidFill>
                <a:latin typeface="Arial"/>
                <a:cs typeface="Arial"/>
              </a:rPr>
              <a:t>Especificaciones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13</a:t>
            </a:fld>
            <a:endParaRPr lang="es-MX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370887-2F1F-1EA2-8012-D78F5E90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0385" y="974725"/>
            <a:ext cx="10515600" cy="2454275"/>
          </a:xfrm>
        </p:spPr>
        <p:txBody>
          <a:bodyPr>
            <a:normAutofit fontScale="90000"/>
          </a:bodyPr>
          <a:lstStyle/>
          <a:p>
            <a:r>
              <a:rPr lang="es-MX" dirty="0"/>
              <a:t>Para poder obtener el link y entrar a la carpeta de manera personalizada se debe enviar un correo desde una cuenta de Gmail a la siguiente dirección de correo electrónico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3F89463-2F8F-096A-C58D-BFC39B7D1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14</a:t>
            </a:fld>
            <a:endParaRPr lang="es-MX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2418B06-EB89-7BA1-097C-EC5FA44EB0E9}"/>
              </a:ext>
            </a:extLst>
          </p:cNvPr>
          <p:cNvSpPr txBox="1"/>
          <p:nvPr/>
        </p:nvSpPr>
        <p:spPr>
          <a:xfrm>
            <a:off x="2971800" y="3879989"/>
            <a:ext cx="807527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4000" b="0" i="0" u="none" strike="noStrike" dirty="0">
                <a:effectLst/>
                <a:latin typeface="Roboto" panose="02000000000000000000" pitchFamily="2" charset="0"/>
                <a:hlinkClick r:id="rId2"/>
              </a:rPr>
              <a:t>cecyt01ensenanza@gmail.com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35825232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55064" y="1571244"/>
            <a:ext cx="5234940" cy="2650235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9600" i="1" spc="-40" dirty="0">
                <a:solidFill>
                  <a:srgbClr val="401D05"/>
                </a:solidFill>
                <a:latin typeface="Calibri"/>
                <a:cs typeface="Calibri"/>
              </a:rPr>
              <a:t>Gracias</a:t>
            </a:r>
            <a:endParaRPr sz="9600" dirty="0">
              <a:latin typeface="Calibri"/>
              <a:cs typeface="Calibri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15</a:t>
            </a:fld>
            <a:endParaRPr lang="es-MX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617980" y="3143758"/>
            <a:ext cx="22631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10" dirty="0">
                <a:solidFill>
                  <a:srgbClr val="401D05"/>
                </a:solidFill>
                <a:latin typeface="Arial"/>
                <a:cs typeface="Arial"/>
              </a:rPr>
              <a:t>Carátula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11166" y="1386078"/>
            <a:ext cx="15525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spc="-10" dirty="0">
                <a:latin typeface="Arial"/>
                <a:cs typeface="Arial"/>
              </a:rPr>
              <a:t>Debe</a:t>
            </a:r>
            <a:r>
              <a:rPr sz="1800" b="1" i="1" spc="-135" dirty="0">
                <a:latin typeface="Arial"/>
                <a:cs typeface="Arial"/>
              </a:rPr>
              <a:t> </a:t>
            </a:r>
            <a:r>
              <a:rPr sz="1800" b="1" i="1" spc="-10" dirty="0">
                <a:latin typeface="Arial"/>
                <a:cs typeface="Arial"/>
              </a:rPr>
              <a:t>mostrar: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995919" y="3888104"/>
            <a:ext cx="10617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 MT"/>
                <a:cs typeface="Arial MT"/>
              </a:rPr>
              <a:t>temáticos.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11166" y="1886458"/>
            <a:ext cx="3288665" cy="2674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354965" algn="l"/>
              </a:tabLst>
            </a:pPr>
            <a:r>
              <a:rPr sz="1800" spc="-10" dirty="0">
                <a:latin typeface="Arial MT"/>
                <a:cs typeface="Arial MT"/>
              </a:rPr>
              <a:t>Grupo</a:t>
            </a:r>
            <a:endParaRPr sz="1800" dirty="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1800"/>
              </a:spcBef>
              <a:buFont typeface="Symbol"/>
              <a:buChar char=""/>
              <a:tabLst>
                <a:tab pos="354965" algn="l"/>
              </a:tabLst>
            </a:pPr>
            <a:r>
              <a:rPr sz="1800" dirty="0">
                <a:latin typeface="Arial MT"/>
                <a:cs typeface="Arial MT"/>
              </a:rPr>
              <a:t>Nombre</a:t>
            </a:r>
            <a:r>
              <a:rPr sz="1800" spc="-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del</a:t>
            </a:r>
            <a:r>
              <a:rPr sz="1800" spc="-5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proyecto</a:t>
            </a:r>
            <a:endParaRPr sz="1800" dirty="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1800"/>
              </a:spcBef>
              <a:buFont typeface="Symbol"/>
              <a:buChar char=""/>
              <a:tabLst>
                <a:tab pos="354965" algn="l"/>
              </a:tabLst>
            </a:pPr>
            <a:r>
              <a:rPr sz="1800" dirty="0">
                <a:latin typeface="Arial MT"/>
                <a:cs typeface="Arial MT"/>
              </a:rPr>
              <a:t>Ciclo</a:t>
            </a:r>
            <a:r>
              <a:rPr sz="1800" spc="-9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escolar</a:t>
            </a:r>
            <a:endParaRPr sz="1800" dirty="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1800"/>
              </a:spcBef>
              <a:buFont typeface="Symbol"/>
              <a:buChar char=""/>
              <a:tabLst>
                <a:tab pos="354965" algn="l"/>
              </a:tabLst>
            </a:pPr>
            <a:r>
              <a:rPr sz="1800" dirty="0">
                <a:latin typeface="Arial MT"/>
                <a:cs typeface="Arial MT"/>
              </a:rPr>
              <a:t>Área</a:t>
            </a:r>
            <a:r>
              <a:rPr sz="1800" spc="-4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-6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especialidad</a:t>
            </a:r>
            <a:endParaRPr sz="1800" dirty="0">
              <a:latin typeface="Arial MT"/>
              <a:cs typeface="Arial MT"/>
            </a:endParaRPr>
          </a:p>
          <a:p>
            <a:pPr marL="355600" marR="5080" indent="-342900">
              <a:lnSpc>
                <a:spcPct val="151100"/>
              </a:lnSpc>
              <a:spcBef>
                <a:spcPts val="290"/>
              </a:spcBef>
              <a:buFont typeface="Symbol"/>
              <a:buChar char=""/>
              <a:tabLst>
                <a:tab pos="355600" algn="l"/>
                <a:tab pos="1035050" algn="l"/>
                <a:tab pos="2249805" algn="l"/>
                <a:tab pos="2726690" algn="l"/>
              </a:tabLst>
            </a:pPr>
            <a:r>
              <a:rPr sz="1800" spc="-25" dirty="0">
                <a:latin typeface="Arial MT"/>
                <a:cs typeface="Arial MT"/>
              </a:rPr>
              <a:t>Eje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10" dirty="0">
                <a:latin typeface="Arial MT"/>
                <a:cs typeface="Arial MT"/>
              </a:rPr>
              <a:t>temático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50" dirty="0">
                <a:latin typeface="Arial MT"/>
                <a:cs typeface="Arial MT"/>
              </a:rPr>
              <a:t>o</a:t>
            </a:r>
            <a:r>
              <a:rPr sz="1800" dirty="0">
                <a:latin typeface="Arial MT"/>
                <a:cs typeface="Arial MT"/>
              </a:rPr>
              <a:t>	</a:t>
            </a:r>
            <a:r>
              <a:rPr sz="1800" spc="-20" dirty="0">
                <a:latin typeface="Arial MT"/>
                <a:cs typeface="Arial MT"/>
              </a:rPr>
              <a:t>ejes (Escuela/Sociedad/Empresa)</a:t>
            </a:r>
            <a:endParaRPr sz="1800" dirty="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11166" y="4563469"/>
            <a:ext cx="4568825" cy="1259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50100"/>
              </a:lnSpc>
              <a:spcBef>
                <a:spcPts val="95"/>
              </a:spcBef>
              <a:buFont typeface="Symbol"/>
              <a:buChar char=""/>
              <a:tabLst>
                <a:tab pos="355600" algn="l"/>
                <a:tab pos="1848485" algn="l"/>
              </a:tabLst>
            </a:pPr>
            <a:r>
              <a:rPr sz="1800" spc="-10" dirty="0">
                <a:latin typeface="Arial MT"/>
                <a:cs typeface="Arial MT"/>
              </a:rPr>
              <a:t>Nombre</a:t>
            </a:r>
            <a:r>
              <a:rPr sz="1800" dirty="0">
                <a:latin typeface="Arial MT"/>
                <a:cs typeface="Arial MT"/>
              </a:rPr>
              <a:t>	completo</a:t>
            </a:r>
            <a:r>
              <a:rPr sz="1800" spc="370" dirty="0">
                <a:latin typeface="Arial MT"/>
                <a:cs typeface="Arial MT"/>
              </a:rPr>
              <a:t>   </a:t>
            </a:r>
            <a:r>
              <a:rPr sz="1800" dirty="0">
                <a:latin typeface="Arial MT"/>
                <a:cs typeface="Arial MT"/>
              </a:rPr>
              <a:t>del</a:t>
            </a:r>
            <a:r>
              <a:rPr sz="1800" spc="365" dirty="0">
                <a:latin typeface="Arial MT"/>
                <a:cs typeface="Arial MT"/>
              </a:rPr>
              <a:t>   </a:t>
            </a:r>
            <a:r>
              <a:rPr sz="1800" spc="-10" dirty="0">
                <a:latin typeface="Arial MT"/>
                <a:cs typeface="Arial MT"/>
              </a:rPr>
              <a:t>docente </a:t>
            </a:r>
            <a:r>
              <a:rPr sz="1800" dirty="0">
                <a:latin typeface="Arial MT"/>
                <a:cs typeface="Arial MT"/>
              </a:rPr>
              <a:t>coordinador</a:t>
            </a:r>
            <a:r>
              <a:rPr sz="1800" spc="30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300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de</a:t>
            </a:r>
            <a:r>
              <a:rPr sz="1800" spc="29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los</a:t>
            </a:r>
            <a:r>
              <a:rPr sz="1800" spc="295" dirty="0">
                <a:latin typeface="Arial MT"/>
                <a:cs typeface="Arial MT"/>
              </a:rPr>
              <a:t>  </a:t>
            </a:r>
            <a:r>
              <a:rPr sz="1800" dirty="0">
                <a:latin typeface="Arial MT"/>
                <a:cs typeface="Arial MT"/>
              </a:rPr>
              <a:t>docentes</a:t>
            </a:r>
            <a:r>
              <a:rPr sz="1800" spc="295" dirty="0">
                <a:latin typeface="Arial MT"/>
                <a:cs typeface="Arial MT"/>
              </a:rPr>
              <a:t>  </a:t>
            </a:r>
            <a:r>
              <a:rPr sz="1800" spc="-25" dirty="0">
                <a:latin typeface="Arial MT"/>
                <a:cs typeface="Arial MT"/>
              </a:rPr>
              <a:t>que </a:t>
            </a:r>
            <a:r>
              <a:rPr sz="1800" spc="-10" dirty="0">
                <a:latin typeface="Arial MT"/>
                <a:cs typeface="Arial MT"/>
              </a:rPr>
              <a:t>trabajaron</a:t>
            </a:r>
            <a:r>
              <a:rPr sz="1800" spc="-3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con</a:t>
            </a:r>
            <a:r>
              <a:rPr sz="1800" spc="-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el</a:t>
            </a:r>
            <a:r>
              <a:rPr sz="1800" spc="-5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grupo</a:t>
            </a:r>
            <a:r>
              <a:rPr sz="1800" spc="-4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y</a:t>
            </a:r>
            <a:r>
              <a:rPr sz="1800" spc="-70" dirty="0">
                <a:latin typeface="Arial MT"/>
                <a:cs typeface="Arial MT"/>
              </a:rPr>
              <a:t> </a:t>
            </a:r>
            <a:r>
              <a:rPr sz="1800" spc="-10" dirty="0">
                <a:latin typeface="Arial MT"/>
                <a:cs typeface="Arial MT"/>
              </a:rPr>
              <a:t>fecha.</a:t>
            </a:r>
            <a:endParaRPr sz="1800" dirty="0">
              <a:latin typeface="Arial MT"/>
              <a:cs typeface="Arial MT"/>
            </a:endParaRP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2</a:t>
            </a:fld>
            <a:endParaRPr lang="es-MX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70758" y="2778632"/>
            <a:ext cx="7078980" cy="1854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4000" dirty="0">
                <a:latin typeface="Arial MT"/>
                <a:cs typeface="Arial MT"/>
              </a:rPr>
              <a:t>Donde</a:t>
            </a:r>
            <a:r>
              <a:rPr sz="4000" spc="880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se</a:t>
            </a:r>
            <a:r>
              <a:rPr sz="4000" spc="885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enuncien</a:t>
            </a:r>
            <a:r>
              <a:rPr sz="4000" spc="869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todos</a:t>
            </a:r>
            <a:r>
              <a:rPr sz="4000" spc="880" dirty="0">
                <a:latin typeface="Arial MT"/>
                <a:cs typeface="Arial MT"/>
              </a:rPr>
              <a:t> </a:t>
            </a:r>
            <a:r>
              <a:rPr sz="4000" spc="-25" dirty="0">
                <a:latin typeface="Arial MT"/>
                <a:cs typeface="Arial MT"/>
              </a:rPr>
              <a:t>los </a:t>
            </a:r>
            <a:r>
              <a:rPr sz="4000" dirty="0">
                <a:latin typeface="Arial MT"/>
                <a:cs typeface="Arial MT"/>
              </a:rPr>
              <a:t>elementos</a:t>
            </a:r>
            <a:r>
              <a:rPr sz="4000" spc="210" dirty="0">
                <a:latin typeface="Arial MT"/>
                <a:cs typeface="Arial MT"/>
              </a:rPr>
              <a:t>  </a:t>
            </a:r>
            <a:r>
              <a:rPr sz="4000" dirty="0">
                <a:latin typeface="Arial MT"/>
                <a:cs typeface="Arial MT"/>
              </a:rPr>
              <a:t>que</a:t>
            </a:r>
            <a:r>
              <a:rPr sz="4000" spc="210" dirty="0">
                <a:latin typeface="Arial MT"/>
                <a:cs typeface="Arial MT"/>
              </a:rPr>
              <a:t>  </a:t>
            </a:r>
            <a:r>
              <a:rPr sz="4000" dirty="0">
                <a:latin typeface="Arial MT"/>
                <a:cs typeface="Arial MT"/>
              </a:rPr>
              <a:t>conforman</a:t>
            </a:r>
            <a:r>
              <a:rPr sz="4000" spc="210" dirty="0">
                <a:latin typeface="Arial MT"/>
                <a:cs typeface="Arial MT"/>
              </a:rPr>
              <a:t>  </a:t>
            </a:r>
            <a:r>
              <a:rPr sz="4000" spc="-25" dirty="0">
                <a:latin typeface="Arial MT"/>
                <a:cs typeface="Arial MT"/>
              </a:rPr>
              <a:t>el </a:t>
            </a:r>
            <a:r>
              <a:rPr sz="4000" dirty="0">
                <a:latin typeface="Arial MT"/>
                <a:cs typeface="Arial MT"/>
              </a:rPr>
              <a:t>portafolio,</a:t>
            </a:r>
            <a:r>
              <a:rPr sz="4000" spc="-195" dirty="0">
                <a:latin typeface="Arial MT"/>
                <a:cs typeface="Arial MT"/>
              </a:rPr>
              <a:t> </a:t>
            </a:r>
            <a:r>
              <a:rPr sz="4000" spc="-10" dirty="0">
                <a:latin typeface="Arial MT"/>
                <a:cs typeface="Arial MT"/>
              </a:rPr>
              <a:t>incluyendo</a:t>
            </a:r>
            <a:r>
              <a:rPr sz="4000" spc="-220" dirty="0">
                <a:latin typeface="Arial MT"/>
                <a:cs typeface="Arial MT"/>
              </a:rPr>
              <a:t> </a:t>
            </a:r>
            <a:r>
              <a:rPr sz="4000" spc="-10" dirty="0">
                <a:latin typeface="Arial MT"/>
                <a:cs typeface="Arial MT"/>
              </a:rPr>
              <a:t>anexos.</a:t>
            </a:r>
            <a:endParaRPr sz="4000">
              <a:latin typeface="Arial MT"/>
              <a:cs typeface="Arial MT"/>
            </a:endParaRPr>
          </a:p>
        </p:txBody>
      </p:sp>
      <p:sp>
        <p:nvSpPr>
          <p:cNvPr id="3" name="object 3" descr="$PPTXTitle"/>
          <p:cNvSpPr txBox="1"/>
          <p:nvPr/>
        </p:nvSpPr>
        <p:spPr>
          <a:xfrm>
            <a:off x="5009134" y="1260094"/>
            <a:ext cx="2447290" cy="1031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600" b="1" spc="-10" dirty="0">
                <a:solidFill>
                  <a:srgbClr val="401D05"/>
                </a:solidFill>
                <a:latin typeface="Arial"/>
                <a:cs typeface="Arial"/>
              </a:rPr>
              <a:t>Índice</a:t>
            </a:r>
            <a:endParaRPr sz="6600">
              <a:latin typeface="Arial"/>
              <a:cs typeface="Arial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3</a:t>
            </a:fld>
            <a:endParaRPr lang="es-MX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3804" rIns="0" bIns="0" rtlCol="0">
            <a:spAutoFit/>
          </a:bodyPr>
          <a:lstStyle/>
          <a:p>
            <a:pPr marL="31496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solidFill>
                  <a:srgbClr val="401D05"/>
                </a:solidFill>
                <a:latin typeface="Arial"/>
                <a:cs typeface="Arial"/>
              </a:rPr>
              <a:t>Evidencias</a:t>
            </a:r>
            <a:r>
              <a:rPr sz="4400" spc="-85" dirty="0">
                <a:solidFill>
                  <a:srgbClr val="401D05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401D05"/>
                </a:solidFill>
                <a:latin typeface="Arial"/>
                <a:cs typeface="Arial"/>
              </a:rPr>
              <a:t>del</a:t>
            </a:r>
            <a:r>
              <a:rPr sz="4400" spc="-75" dirty="0">
                <a:solidFill>
                  <a:srgbClr val="401D05"/>
                </a:solidFill>
                <a:latin typeface="Arial"/>
                <a:cs typeface="Arial"/>
              </a:rPr>
              <a:t> </a:t>
            </a:r>
            <a:r>
              <a:rPr sz="4400" spc="-10" dirty="0">
                <a:solidFill>
                  <a:srgbClr val="401D05"/>
                </a:solidFill>
                <a:latin typeface="Arial"/>
                <a:cs typeface="Arial"/>
              </a:rPr>
              <a:t>Docente</a:t>
            </a:r>
            <a:endParaRPr sz="4400">
              <a:latin typeface="Arial"/>
              <a:cs typeface="Arial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4</a:t>
            </a:fld>
            <a:endParaRPr lang="es-MX"/>
          </a:p>
        </p:txBody>
      </p:sp>
      <p:sp>
        <p:nvSpPr>
          <p:cNvPr id="3" name="object 3"/>
          <p:cNvSpPr txBox="1"/>
          <p:nvPr/>
        </p:nvSpPr>
        <p:spPr>
          <a:xfrm>
            <a:off x="2568067" y="2327757"/>
            <a:ext cx="8129905" cy="2769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5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Se</a:t>
            </a:r>
            <a:r>
              <a:rPr sz="2000" spc="1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integra</a:t>
            </a:r>
            <a:r>
              <a:rPr sz="2000" spc="9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el</a:t>
            </a:r>
            <a:r>
              <a:rPr sz="2000" spc="10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instrumento</a:t>
            </a:r>
            <a:r>
              <a:rPr sz="2000" spc="7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9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evaluación</a:t>
            </a:r>
            <a:r>
              <a:rPr sz="2000" spc="8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que</a:t>
            </a:r>
            <a:r>
              <a:rPr sz="2000" spc="10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utilizó</a:t>
            </a:r>
            <a:r>
              <a:rPr sz="2000" spc="10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el</a:t>
            </a:r>
            <a:r>
              <a:rPr sz="2000" spc="10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coordinador</a:t>
            </a:r>
            <a:r>
              <a:rPr sz="2000" spc="80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para </a:t>
            </a:r>
            <a:r>
              <a:rPr sz="2000" dirty="0">
                <a:latin typeface="Arial MT"/>
                <a:cs typeface="Arial MT"/>
              </a:rPr>
              <a:t>evaluar</a:t>
            </a:r>
            <a:r>
              <a:rPr sz="2000" spc="47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el</a:t>
            </a:r>
            <a:r>
              <a:rPr sz="2000" spc="47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proyecto,</a:t>
            </a:r>
            <a:r>
              <a:rPr sz="2000" spc="47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y</a:t>
            </a:r>
            <a:r>
              <a:rPr sz="2000" spc="47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las</a:t>
            </a:r>
            <a:r>
              <a:rPr sz="2000" spc="47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respuestas</a:t>
            </a:r>
            <a:r>
              <a:rPr sz="2000" spc="4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48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las</a:t>
            </a:r>
            <a:r>
              <a:rPr sz="2000" spc="484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preguntas</a:t>
            </a:r>
            <a:r>
              <a:rPr sz="2000" spc="4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del</a:t>
            </a:r>
            <a:r>
              <a:rPr sz="2000" spc="47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docente </a:t>
            </a:r>
            <a:r>
              <a:rPr sz="2000" dirty="0">
                <a:latin typeface="Arial MT"/>
                <a:cs typeface="Arial MT"/>
              </a:rPr>
              <a:t>(Mencionar</a:t>
            </a:r>
            <a:r>
              <a:rPr sz="2000" spc="37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3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manera</a:t>
            </a:r>
            <a:r>
              <a:rPr sz="2000" spc="3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general</a:t>
            </a:r>
            <a:r>
              <a:rPr sz="2000" spc="38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por</a:t>
            </a:r>
            <a:r>
              <a:rPr sz="2000" spc="3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parte</a:t>
            </a:r>
            <a:r>
              <a:rPr sz="2000" spc="37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del</a:t>
            </a:r>
            <a:r>
              <a:rPr sz="2000" spc="37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Coordinador</a:t>
            </a:r>
            <a:r>
              <a:rPr sz="2000" spc="3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37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Grupo: </a:t>
            </a:r>
            <a:r>
              <a:rPr sz="2000" dirty="0">
                <a:latin typeface="Arial MT"/>
                <a:cs typeface="Arial MT"/>
              </a:rPr>
              <a:t>cómo</a:t>
            </a:r>
            <a:r>
              <a:rPr sz="2000" spc="9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favoreció</a:t>
            </a:r>
            <a:r>
              <a:rPr sz="2000" spc="10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Proyecto</a:t>
            </a:r>
            <a:r>
              <a:rPr sz="2000" spc="1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Aula</a:t>
            </a:r>
            <a:r>
              <a:rPr sz="2000" spc="10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en</a:t>
            </a:r>
            <a:r>
              <a:rPr sz="2000" spc="10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la</a:t>
            </a:r>
            <a:r>
              <a:rPr sz="2000" spc="1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formación</a:t>
            </a:r>
            <a:r>
              <a:rPr sz="2000" spc="9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integral</a:t>
            </a:r>
            <a:r>
              <a:rPr sz="2000" spc="10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</a:t>
            </a:r>
            <a:r>
              <a:rPr sz="2000" spc="1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los</a:t>
            </a:r>
            <a:r>
              <a:rPr sz="2000" spc="11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alumnos, </a:t>
            </a:r>
            <a:r>
              <a:rPr sz="2000" dirty="0">
                <a:latin typeface="Arial MT"/>
                <a:cs typeface="Arial MT"/>
              </a:rPr>
              <a:t>los</a:t>
            </a:r>
            <a:r>
              <a:rPr sz="2000" spc="100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cambios</a:t>
            </a:r>
            <a:r>
              <a:rPr sz="2000" spc="100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que</a:t>
            </a:r>
            <a:r>
              <a:rPr sz="2000" spc="100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observó</a:t>
            </a:r>
            <a:r>
              <a:rPr sz="2000" spc="95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y</a:t>
            </a:r>
            <a:r>
              <a:rPr sz="2000" spc="95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las</a:t>
            </a:r>
            <a:r>
              <a:rPr sz="2000" spc="95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competencias</a:t>
            </a:r>
            <a:r>
              <a:rPr sz="2000" spc="95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que</a:t>
            </a:r>
            <a:r>
              <a:rPr sz="2000" spc="90" dirty="0">
                <a:latin typeface="Arial MT"/>
                <a:cs typeface="Arial MT"/>
              </a:rPr>
              <a:t>  </a:t>
            </a:r>
            <a:r>
              <a:rPr sz="2000" dirty="0">
                <a:latin typeface="Arial MT"/>
                <a:cs typeface="Arial MT"/>
              </a:rPr>
              <a:t>se</a:t>
            </a:r>
            <a:r>
              <a:rPr sz="2000" spc="100" dirty="0">
                <a:latin typeface="Arial MT"/>
                <a:cs typeface="Arial MT"/>
              </a:rPr>
              <a:t>  </a:t>
            </a:r>
            <a:r>
              <a:rPr sz="2000" spc="-10" dirty="0">
                <a:latin typeface="Arial MT"/>
                <a:cs typeface="Arial MT"/>
              </a:rPr>
              <a:t>fomentaron </a:t>
            </a:r>
            <a:r>
              <a:rPr sz="2000" dirty="0">
                <a:latin typeface="Arial MT"/>
                <a:cs typeface="Arial MT"/>
              </a:rPr>
              <a:t>durante</a:t>
            </a:r>
            <a:r>
              <a:rPr sz="2000" spc="-6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el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desarrollo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del</a:t>
            </a:r>
            <a:r>
              <a:rPr sz="2000" spc="-21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Proyecto).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89150" y="1968855"/>
            <a:ext cx="9006205" cy="3683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 algn="just">
              <a:lnSpc>
                <a:spcPct val="15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Esta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es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parte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más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extensa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portafolio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debido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</a:t>
            </a:r>
            <a:r>
              <a:rPr sz="2000" spc="1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que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consta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una</a:t>
            </a:r>
            <a:r>
              <a:rPr sz="2000" spc="18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introducción </a:t>
            </a:r>
            <a:r>
              <a:rPr sz="2000" dirty="0">
                <a:latin typeface="Calibri"/>
                <a:cs typeface="Calibri"/>
              </a:rPr>
              <a:t>donde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justifique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enuncien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propósito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impacto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social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Proyecto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incluyan </a:t>
            </a:r>
            <a:r>
              <a:rPr sz="2000" dirty="0">
                <a:latin typeface="Calibri"/>
                <a:cs typeface="Calibri"/>
              </a:rPr>
              <a:t>todos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los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trabajos</a:t>
            </a:r>
            <a:r>
              <a:rPr sz="2000" b="1" spc="15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documentales</a:t>
            </a:r>
            <a:r>
              <a:rPr sz="2000" b="1" spc="1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completos</a:t>
            </a:r>
            <a:r>
              <a:rPr sz="2000" b="1" spc="1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por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parte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</a:t>
            </a:r>
            <a:r>
              <a:rPr sz="2000" spc="1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las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diferentes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Unidades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de </a:t>
            </a:r>
            <a:r>
              <a:rPr sz="2000" dirty="0">
                <a:latin typeface="Calibri"/>
                <a:cs typeface="Calibri"/>
              </a:rPr>
              <a:t>Aprendizaje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que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participaron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elaboración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del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proyecto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</a:t>
            </a:r>
            <a:r>
              <a:rPr sz="2000" b="1" spc="8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lo</a:t>
            </a:r>
            <a:r>
              <a:rPr sz="2000" b="1" spc="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largo</a:t>
            </a:r>
            <a:r>
              <a:rPr sz="2000" b="1" spc="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del</a:t>
            </a:r>
            <a:r>
              <a:rPr sz="2000" b="1" spc="7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semestre</a:t>
            </a:r>
            <a:r>
              <a:rPr sz="2000" b="1" spc="75" dirty="0">
                <a:latin typeface="Calibri"/>
                <a:cs typeface="Calibri"/>
              </a:rPr>
              <a:t> </a:t>
            </a:r>
            <a:r>
              <a:rPr sz="2000" b="1" spc="-50" dirty="0">
                <a:latin typeface="Calibri"/>
                <a:cs typeface="Calibri"/>
              </a:rPr>
              <a:t>y </a:t>
            </a:r>
            <a:r>
              <a:rPr sz="2000" b="1" dirty="0">
                <a:latin typeface="Calibri"/>
                <a:cs typeface="Calibri"/>
              </a:rPr>
              <a:t>relacionado</a:t>
            </a:r>
            <a:r>
              <a:rPr sz="2000" b="1" spc="39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con</a:t>
            </a:r>
            <a:r>
              <a:rPr sz="2000" b="1" spc="39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el</a:t>
            </a:r>
            <a:r>
              <a:rPr sz="2000" b="1" spc="38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área</a:t>
            </a:r>
            <a:r>
              <a:rPr sz="2000" b="1" spc="37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de</a:t>
            </a:r>
            <a:r>
              <a:rPr sz="2000" b="1" spc="4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especialidad</a:t>
            </a:r>
            <a:r>
              <a:rPr sz="2000" b="1" spc="38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en</a:t>
            </a:r>
            <a:r>
              <a:rPr sz="2000" b="1" spc="40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la</a:t>
            </a:r>
            <a:r>
              <a:rPr sz="2000" b="1" spc="39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que</a:t>
            </a:r>
            <a:r>
              <a:rPr sz="2000" b="1" spc="40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se</a:t>
            </a:r>
            <a:r>
              <a:rPr sz="2000" b="1" spc="39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encuentren</a:t>
            </a:r>
            <a:r>
              <a:rPr sz="2000" dirty="0">
                <a:latin typeface="Calibri"/>
                <a:cs typeface="Calibri"/>
              </a:rPr>
              <a:t>,</a:t>
            </a:r>
            <a:r>
              <a:rPr sz="2000" spc="4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incluyendo</a:t>
            </a:r>
            <a:r>
              <a:rPr sz="2000" spc="38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las </a:t>
            </a:r>
            <a:r>
              <a:rPr sz="2000" spc="-35" dirty="0">
                <a:latin typeface="Calibri"/>
                <a:cs typeface="Calibri"/>
              </a:rPr>
              <a:t>referencias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bibliográficas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en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35" dirty="0">
                <a:latin typeface="Calibri"/>
                <a:cs typeface="Calibri"/>
              </a:rPr>
              <a:t>formato </a:t>
            </a:r>
            <a:r>
              <a:rPr sz="2000" spc="-160" dirty="0">
                <a:latin typeface="Calibri"/>
                <a:cs typeface="Calibri"/>
              </a:rPr>
              <a:t>APA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7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evidencias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finales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los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trabajos,</a:t>
            </a:r>
            <a:r>
              <a:rPr sz="2000" spc="4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estas </a:t>
            </a:r>
            <a:r>
              <a:rPr sz="2000" dirty="0">
                <a:latin typeface="Calibri"/>
                <a:cs typeface="Calibri"/>
              </a:rPr>
              <a:t>evidencias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finales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pueden</a:t>
            </a:r>
            <a:r>
              <a:rPr sz="2000" spc="1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ser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spc="-30" dirty="0">
                <a:latin typeface="Calibri"/>
                <a:cs typeface="Calibri"/>
              </a:rPr>
              <a:t>fotografías</a:t>
            </a:r>
            <a:r>
              <a:rPr sz="2000" spc="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capturas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pantalla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pero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que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sean</a:t>
            </a:r>
            <a:r>
              <a:rPr sz="2000" spc="10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</a:t>
            </a:r>
            <a:r>
              <a:rPr sz="2000" spc="95" dirty="0">
                <a:latin typeface="Calibri"/>
                <a:cs typeface="Calibri"/>
              </a:rPr>
              <a:t>  </a:t>
            </a:r>
            <a:r>
              <a:rPr sz="2000" spc="-25" dirty="0">
                <a:latin typeface="Calibri"/>
                <a:cs typeface="Calibri"/>
              </a:rPr>
              <a:t>un </a:t>
            </a:r>
            <a:r>
              <a:rPr sz="2000" dirty="0">
                <a:latin typeface="Calibri"/>
                <a:cs typeface="Calibri"/>
              </a:rPr>
              <a:t>tamaño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35" dirty="0">
                <a:latin typeface="Calibri"/>
                <a:cs typeface="Calibri"/>
              </a:rPr>
              <a:t>suficientemente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legible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y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una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35" dirty="0">
                <a:latin typeface="Calibri"/>
                <a:cs typeface="Calibri"/>
              </a:rPr>
              <a:t>breve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explicación/descripción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las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mismas.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2875533" y="1193368"/>
            <a:ext cx="778637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401D05"/>
                </a:solidFill>
                <a:latin typeface="Arial"/>
                <a:cs typeface="Arial"/>
              </a:rPr>
              <a:t>Portafolio</a:t>
            </a:r>
            <a:r>
              <a:rPr sz="3600" spc="-80" dirty="0">
                <a:solidFill>
                  <a:srgbClr val="401D05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401D05"/>
                </a:solidFill>
                <a:latin typeface="Arial"/>
                <a:cs typeface="Arial"/>
              </a:rPr>
              <a:t>de</a:t>
            </a:r>
            <a:r>
              <a:rPr sz="3600" spc="-40" dirty="0">
                <a:solidFill>
                  <a:srgbClr val="401D05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401D05"/>
                </a:solidFill>
                <a:latin typeface="Arial"/>
                <a:cs typeface="Arial"/>
              </a:rPr>
              <a:t>evidencias</a:t>
            </a:r>
            <a:r>
              <a:rPr sz="3600" spc="-70" dirty="0">
                <a:solidFill>
                  <a:srgbClr val="401D05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401D05"/>
                </a:solidFill>
                <a:latin typeface="Arial"/>
                <a:cs typeface="Arial"/>
              </a:rPr>
              <a:t>del</a:t>
            </a:r>
            <a:r>
              <a:rPr sz="3600" spc="-195" dirty="0">
                <a:solidFill>
                  <a:srgbClr val="401D05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401D05"/>
                </a:solidFill>
                <a:latin typeface="Arial"/>
                <a:cs typeface="Arial"/>
              </a:rPr>
              <a:t>alumno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5</a:t>
            </a:fld>
            <a:endParaRPr lang="es-MX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258317" rIns="0" bIns="0" rtlCol="0">
            <a:spAutoFit/>
          </a:bodyPr>
          <a:lstStyle/>
          <a:p>
            <a:pPr marL="2511425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401D05"/>
                </a:solidFill>
                <a:latin typeface="Arial"/>
                <a:cs typeface="Arial"/>
              </a:rPr>
              <a:t>Conclusiones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6</a:t>
            </a:fld>
            <a:endParaRPr lang="es-MX"/>
          </a:p>
        </p:txBody>
      </p:sp>
      <p:sp>
        <p:nvSpPr>
          <p:cNvPr id="3" name="object 3"/>
          <p:cNvSpPr txBox="1"/>
          <p:nvPr/>
        </p:nvSpPr>
        <p:spPr>
          <a:xfrm>
            <a:off x="2509773" y="3244977"/>
            <a:ext cx="8231505" cy="1287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sz="3600" dirty="0">
                <a:solidFill>
                  <a:srgbClr val="1F1F1F"/>
                </a:solidFill>
                <a:latin typeface="Calibri"/>
                <a:cs typeface="Calibri"/>
              </a:rPr>
              <a:t>Apartado</a:t>
            </a:r>
            <a:r>
              <a:rPr sz="3600" spc="50" dirty="0">
                <a:solidFill>
                  <a:srgbClr val="1F1F1F"/>
                </a:solidFill>
                <a:latin typeface="Calibri"/>
                <a:cs typeface="Calibri"/>
              </a:rPr>
              <a:t>  </a:t>
            </a:r>
            <a:r>
              <a:rPr sz="3600" dirty="0">
                <a:solidFill>
                  <a:srgbClr val="1F1F1F"/>
                </a:solidFill>
                <a:latin typeface="Calibri"/>
                <a:cs typeface="Calibri"/>
              </a:rPr>
              <a:t>final</a:t>
            </a:r>
            <a:r>
              <a:rPr sz="3600" spc="885" dirty="0">
                <a:solidFill>
                  <a:srgbClr val="1F1F1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F1F1F"/>
                </a:solidFill>
                <a:latin typeface="Calibri"/>
                <a:cs typeface="Calibri"/>
              </a:rPr>
              <a:t>que</a:t>
            </a:r>
            <a:r>
              <a:rPr sz="3600" spc="880" dirty="0">
                <a:solidFill>
                  <a:srgbClr val="1F1F1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F1F1F"/>
                </a:solidFill>
                <a:latin typeface="Calibri"/>
                <a:cs typeface="Calibri"/>
              </a:rPr>
              <a:t>resume</a:t>
            </a:r>
            <a:r>
              <a:rPr sz="3600" spc="894" dirty="0">
                <a:solidFill>
                  <a:srgbClr val="1F1F1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F1F1F"/>
                </a:solidFill>
                <a:latin typeface="Calibri"/>
                <a:cs typeface="Calibri"/>
              </a:rPr>
              <a:t>los</a:t>
            </a:r>
            <a:r>
              <a:rPr sz="3600" spc="50" dirty="0">
                <a:solidFill>
                  <a:srgbClr val="1F1F1F"/>
                </a:solidFill>
                <a:latin typeface="Calibri"/>
                <a:cs typeface="Calibri"/>
              </a:rPr>
              <a:t>  </a:t>
            </a:r>
            <a:r>
              <a:rPr sz="3600" spc="-10" dirty="0">
                <a:solidFill>
                  <a:srgbClr val="1F1F1F"/>
                </a:solidFill>
                <a:latin typeface="Calibri"/>
                <a:cs typeface="Calibri"/>
              </a:rPr>
              <a:t>resultados </a:t>
            </a:r>
            <a:r>
              <a:rPr sz="3600" dirty="0">
                <a:solidFill>
                  <a:srgbClr val="1F1F1F"/>
                </a:solidFill>
                <a:latin typeface="Calibri"/>
                <a:cs typeface="Calibri"/>
              </a:rPr>
              <a:t>principales,</a:t>
            </a:r>
            <a:r>
              <a:rPr sz="3600" spc="-40" dirty="0">
                <a:solidFill>
                  <a:srgbClr val="1F1F1F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1F1F1F"/>
                </a:solidFill>
                <a:latin typeface="Calibri"/>
                <a:cs typeface="Calibri"/>
              </a:rPr>
              <a:t>del</a:t>
            </a:r>
            <a:r>
              <a:rPr sz="3600" spc="-30" dirty="0">
                <a:solidFill>
                  <a:srgbClr val="1F1F1F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1F1F1F"/>
                </a:solidFill>
                <a:latin typeface="Calibri"/>
                <a:cs typeface="Calibri"/>
              </a:rPr>
              <a:t>proyecto.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592925" y="624110"/>
            <a:ext cx="8911687" cy="1379596"/>
          </a:xfrm>
          <a:prstGeom prst="rect">
            <a:avLst/>
          </a:prstGeom>
        </p:spPr>
        <p:txBody>
          <a:bodyPr vert="horz" wrap="square" lIns="0" tIns="141910" rIns="0" bIns="0" rtlCol="0">
            <a:spAutoFit/>
          </a:bodyPr>
          <a:lstStyle/>
          <a:p>
            <a:pPr marL="1858645" marR="5080" indent="-1845945">
              <a:lnSpc>
                <a:spcPct val="114999"/>
              </a:lnSpc>
              <a:spcBef>
                <a:spcPts val="100"/>
              </a:spcBef>
            </a:pPr>
            <a:r>
              <a:rPr sz="2400" b="1" dirty="0"/>
              <a:t>Con</a:t>
            </a:r>
            <a:r>
              <a:rPr sz="2400" b="1" spc="-15" dirty="0"/>
              <a:t> </a:t>
            </a:r>
            <a:r>
              <a:rPr sz="2400" b="1" dirty="0"/>
              <a:t>la</a:t>
            </a:r>
            <a:r>
              <a:rPr sz="2400" b="1" spc="-5" dirty="0"/>
              <a:t> </a:t>
            </a:r>
            <a:r>
              <a:rPr sz="2400" b="1" dirty="0"/>
              <a:t>finalidad</a:t>
            </a:r>
            <a:r>
              <a:rPr sz="2400" b="1" spc="-40" dirty="0"/>
              <a:t> </a:t>
            </a:r>
            <a:r>
              <a:rPr sz="2400" b="1" dirty="0"/>
              <a:t>de</a:t>
            </a:r>
            <a:r>
              <a:rPr sz="2400" b="1" spc="-15" dirty="0"/>
              <a:t> </a:t>
            </a:r>
            <a:r>
              <a:rPr sz="2400" b="1" dirty="0"/>
              <a:t>analizar</a:t>
            </a:r>
            <a:r>
              <a:rPr sz="2400" b="1" spc="-35" dirty="0"/>
              <a:t> </a:t>
            </a:r>
            <a:r>
              <a:rPr sz="2400" b="1" dirty="0"/>
              <a:t>qué</a:t>
            </a:r>
            <a:r>
              <a:rPr sz="2400" b="1" spc="-40" dirty="0"/>
              <a:t> </a:t>
            </a:r>
            <a:r>
              <a:rPr sz="2400" b="1" dirty="0"/>
              <a:t>impacto</a:t>
            </a:r>
            <a:r>
              <a:rPr sz="2400" b="1" spc="-25" dirty="0"/>
              <a:t> </a:t>
            </a:r>
            <a:r>
              <a:rPr sz="2400" b="1" dirty="0"/>
              <a:t>tiene</a:t>
            </a:r>
            <a:r>
              <a:rPr sz="2400" b="1" spc="-15" dirty="0"/>
              <a:t> </a:t>
            </a:r>
            <a:r>
              <a:rPr sz="2400" b="1" spc="-10" dirty="0"/>
              <a:t>Proyecto</a:t>
            </a:r>
            <a:r>
              <a:rPr sz="2400" b="1" spc="-50" dirty="0"/>
              <a:t> </a:t>
            </a:r>
            <a:r>
              <a:rPr sz="2400" b="1" dirty="0"/>
              <a:t>Aula</a:t>
            </a:r>
            <a:r>
              <a:rPr sz="2400" b="1" spc="-20" dirty="0"/>
              <a:t> </a:t>
            </a:r>
            <a:r>
              <a:rPr sz="2400" b="1" dirty="0"/>
              <a:t>con</a:t>
            </a:r>
            <a:r>
              <a:rPr sz="2400" b="1" spc="-15" dirty="0"/>
              <a:t> </a:t>
            </a:r>
            <a:r>
              <a:rPr sz="2400" b="1" dirty="0"/>
              <a:t>los</a:t>
            </a:r>
            <a:r>
              <a:rPr sz="2400" b="1" spc="-25" dirty="0"/>
              <a:t> </a:t>
            </a:r>
            <a:r>
              <a:rPr sz="2400" b="1" dirty="0"/>
              <a:t>alumnos</a:t>
            </a:r>
            <a:r>
              <a:rPr sz="2400" b="1" spc="-15" dirty="0"/>
              <a:t> </a:t>
            </a:r>
            <a:r>
              <a:rPr sz="2400" b="1" spc="-10" dirty="0"/>
              <a:t>dentro </a:t>
            </a:r>
            <a:r>
              <a:rPr sz="2400" b="1" dirty="0"/>
              <a:t>del</a:t>
            </a:r>
            <a:r>
              <a:rPr sz="2400" b="1" spc="-50" dirty="0"/>
              <a:t> </a:t>
            </a:r>
            <a:r>
              <a:rPr sz="2400" b="1" dirty="0"/>
              <a:t>portafolio</a:t>
            </a:r>
            <a:r>
              <a:rPr sz="2400" b="1" spc="-35" dirty="0"/>
              <a:t> </a:t>
            </a:r>
            <a:r>
              <a:rPr sz="2400" b="1" dirty="0"/>
              <a:t>de</a:t>
            </a:r>
            <a:r>
              <a:rPr sz="2400" b="1" spc="-70" dirty="0"/>
              <a:t> </a:t>
            </a:r>
            <a:r>
              <a:rPr sz="2400" b="1" dirty="0"/>
              <a:t>evidencias</a:t>
            </a:r>
            <a:r>
              <a:rPr sz="2400" b="1" spc="-55" dirty="0"/>
              <a:t> </a:t>
            </a:r>
            <a:r>
              <a:rPr sz="2400" b="1" dirty="0"/>
              <a:t>se</a:t>
            </a:r>
            <a:r>
              <a:rPr sz="2400" b="1" spc="-30" dirty="0"/>
              <a:t> </a:t>
            </a:r>
            <a:r>
              <a:rPr sz="2400" b="1" dirty="0"/>
              <a:t>deberá</a:t>
            </a:r>
            <a:r>
              <a:rPr sz="2400" b="1" spc="-65" dirty="0"/>
              <a:t> </a:t>
            </a:r>
            <a:r>
              <a:rPr sz="2400" b="1" spc="-10" dirty="0"/>
              <a:t>incluir.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2589212" y="1905000"/>
            <a:ext cx="8915400" cy="3777622"/>
          </a:xfrm>
          <a:prstGeom prst="rect">
            <a:avLst/>
          </a:prstGeom>
        </p:spPr>
        <p:txBody>
          <a:bodyPr vert="horz" wrap="square" lIns="0" tIns="15430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215"/>
              </a:spcBef>
              <a:buFont typeface="Symbol"/>
              <a:buChar char=""/>
              <a:tabLst>
                <a:tab pos="354965" algn="l"/>
              </a:tabLst>
            </a:pPr>
            <a:r>
              <a:rPr dirty="0"/>
              <a:t>¿Cómo</a:t>
            </a:r>
            <a:r>
              <a:rPr spc="-40" dirty="0"/>
              <a:t> </a:t>
            </a:r>
            <a:r>
              <a:rPr spc="-10" dirty="0"/>
              <a:t>favoreció</a:t>
            </a:r>
            <a:r>
              <a:rPr spc="-35" dirty="0"/>
              <a:t> </a:t>
            </a:r>
            <a:r>
              <a:rPr dirty="0"/>
              <a:t>el</a:t>
            </a:r>
            <a:r>
              <a:rPr spc="-40" dirty="0"/>
              <a:t> </a:t>
            </a:r>
            <a:r>
              <a:rPr spc="-10" dirty="0"/>
              <a:t>Proyecto</a:t>
            </a:r>
            <a:r>
              <a:rPr spc="-40" dirty="0"/>
              <a:t> </a:t>
            </a:r>
            <a:r>
              <a:rPr dirty="0"/>
              <a:t>Aula</a:t>
            </a:r>
            <a:r>
              <a:rPr spc="-35" dirty="0"/>
              <a:t> </a:t>
            </a:r>
            <a:r>
              <a:rPr dirty="0"/>
              <a:t>a</a:t>
            </a:r>
            <a:r>
              <a:rPr spc="-40" dirty="0"/>
              <a:t> </a:t>
            </a:r>
            <a:r>
              <a:rPr dirty="0"/>
              <a:t>la</a:t>
            </a:r>
            <a:r>
              <a:rPr spc="-40" dirty="0"/>
              <a:t> </a:t>
            </a:r>
            <a:r>
              <a:rPr dirty="0"/>
              <a:t>formación</a:t>
            </a:r>
            <a:r>
              <a:rPr spc="-20" dirty="0"/>
              <a:t> </a:t>
            </a:r>
            <a:r>
              <a:rPr dirty="0"/>
              <a:t>académica</a:t>
            </a:r>
            <a:r>
              <a:rPr spc="-30" dirty="0"/>
              <a:t> </a:t>
            </a:r>
            <a:r>
              <a:rPr dirty="0"/>
              <a:t>y</a:t>
            </a:r>
            <a:r>
              <a:rPr spc="-40" dirty="0"/>
              <a:t> </a:t>
            </a:r>
            <a:r>
              <a:rPr spc="-10" dirty="0"/>
              <a:t>personal?</a:t>
            </a:r>
          </a:p>
          <a:p>
            <a:pPr marL="355600" marR="5080" indent="-342900">
              <a:lnSpc>
                <a:spcPct val="114999"/>
              </a:lnSpc>
              <a:spcBef>
                <a:spcPts val="790"/>
              </a:spcBef>
              <a:buFont typeface="Symbol"/>
              <a:buChar char=""/>
              <a:tabLst>
                <a:tab pos="355600" algn="l"/>
              </a:tabLst>
            </a:pPr>
            <a:r>
              <a:rPr dirty="0"/>
              <a:t>¿Cuáles</a:t>
            </a:r>
            <a:r>
              <a:rPr spc="385" dirty="0"/>
              <a:t> </a:t>
            </a:r>
            <a:r>
              <a:rPr dirty="0"/>
              <a:t>fueron</a:t>
            </a:r>
            <a:r>
              <a:rPr spc="390" dirty="0"/>
              <a:t> </a:t>
            </a:r>
            <a:r>
              <a:rPr dirty="0"/>
              <a:t>las</a:t>
            </a:r>
            <a:r>
              <a:rPr spc="380" dirty="0"/>
              <a:t> </a:t>
            </a:r>
            <a:r>
              <a:rPr dirty="0"/>
              <a:t>problemáticas</a:t>
            </a:r>
            <a:r>
              <a:rPr spc="380" dirty="0"/>
              <a:t> </a:t>
            </a:r>
            <a:r>
              <a:rPr dirty="0"/>
              <a:t>a</a:t>
            </a:r>
            <a:r>
              <a:rPr spc="375" dirty="0"/>
              <a:t> </a:t>
            </a:r>
            <a:r>
              <a:rPr dirty="0"/>
              <a:t>las</a:t>
            </a:r>
            <a:r>
              <a:rPr spc="385" dirty="0"/>
              <a:t> </a:t>
            </a:r>
            <a:r>
              <a:rPr dirty="0"/>
              <a:t>que</a:t>
            </a:r>
            <a:r>
              <a:rPr spc="375" dirty="0"/>
              <a:t> </a:t>
            </a:r>
            <a:r>
              <a:rPr dirty="0"/>
              <a:t>se</a:t>
            </a:r>
            <a:r>
              <a:rPr spc="390" dirty="0"/>
              <a:t> </a:t>
            </a:r>
            <a:r>
              <a:rPr dirty="0"/>
              <a:t>enfrentaron</a:t>
            </a:r>
            <a:r>
              <a:rPr spc="365" dirty="0"/>
              <a:t> </a:t>
            </a:r>
            <a:r>
              <a:rPr dirty="0"/>
              <a:t>para</a:t>
            </a:r>
            <a:r>
              <a:rPr spc="380" dirty="0"/>
              <a:t> </a:t>
            </a:r>
            <a:r>
              <a:rPr dirty="0"/>
              <a:t>desarrollar</a:t>
            </a:r>
            <a:r>
              <a:rPr spc="375" dirty="0"/>
              <a:t> </a:t>
            </a:r>
            <a:r>
              <a:rPr spc="-25" dirty="0"/>
              <a:t>el </a:t>
            </a:r>
            <a:r>
              <a:rPr spc="-10" dirty="0"/>
              <a:t>proyecto</a:t>
            </a:r>
            <a:r>
              <a:rPr spc="-30" dirty="0"/>
              <a:t> </a:t>
            </a:r>
            <a:r>
              <a:rPr dirty="0"/>
              <a:t>y</a:t>
            </a:r>
            <a:r>
              <a:rPr spc="-35" dirty="0"/>
              <a:t> </a:t>
            </a:r>
            <a:r>
              <a:rPr dirty="0"/>
              <a:t>cómo</a:t>
            </a:r>
            <a:r>
              <a:rPr spc="-25" dirty="0"/>
              <a:t> </a:t>
            </a:r>
            <a:r>
              <a:rPr dirty="0"/>
              <a:t>las</a:t>
            </a:r>
            <a:r>
              <a:rPr spc="-30" dirty="0"/>
              <a:t> </a:t>
            </a:r>
            <a:r>
              <a:rPr spc="-10" dirty="0"/>
              <a:t>solucionaron?</a:t>
            </a:r>
          </a:p>
          <a:p>
            <a:pPr marL="354965" indent="-342265">
              <a:lnSpc>
                <a:spcPct val="100000"/>
              </a:lnSpc>
              <a:spcBef>
                <a:spcPts val="1130"/>
              </a:spcBef>
              <a:buFont typeface="Symbol"/>
              <a:buChar char=""/>
              <a:tabLst>
                <a:tab pos="354965" algn="l"/>
              </a:tabLst>
            </a:pPr>
            <a:r>
              <a:rPr dirty="0"/>
              <a:t>¿Cómo</a:t>
            </a:r>
            <a:r>
              <a:rPr spc="185" dirty="0"/>
              <a:t> </a:t>
            </a:r>
            <a:r>
              <a:rPr dirty="0"/>
              <a:t>fue</a:t>
            </a:r>
            <a:r>
              <a:rPr spc="190" dirty="0"/>
              <a:t> </a:t>
            </a:r>
            <a:r>
              <a:rPr dirty="0"/>
              <a:t>la</a:t>
            </a:r>
            <a:r>
              <a:rPr spc="200" dirty="0"/>
              <a:t> </a:t>
            </a:r>
            <a:r>
              <a:rPr dirty="0"/>
              <a:t>participación</a:t>
            </a:r>
            <a:r>
              <a:rPr spc="195" dirty="0"/>
              <a:t> </a:t>
            </a:r>
            <a:r>
              <a:rPr dirty="0"/>
              <a:t>de</a:t>
            </a:r>
            <a:r>
              <a:rPr spc="200" dirty="0"/>
              <a:t> </a:t>
            </a:r>
            <a:r>
              <a:rPr dirty="0"/>
              <a:t>los</a:t>
            </a:r>
            <a:r>
              <a:rPr spc="190" dirty="0"/>
              <a:t> </a:t>
            </a:r>
            <a:r>
              <a:rPr dirty="0"/>
              <a:t>docentes?</a:t>
            </a:r>
            <a:r>
              <a:rPr spc="195" dirty="0"/>
              <a:t> </a:t>
            </a:r>
            <a:r>
              <a:rPr dirty="0"/>
              <a:t>y</a:t>
            </a:r>
            <a:r>
              <a:rPr spc="195" dirty="0"/>
              <a:t> </a:t>
            </a:r>
            <a:r>
              <a:rPr dirty="0"/>
              <a:t>en</a:t>
            </a:r>
            <a:r>
              <a:rPr spc="195" dirty="0"/>
              <a:t> </a:t>
            </a:r>
            <a:r>
              <a:rPr dirty="0"/>
              <a:t>caso</a:t>
            </a:r>
            <a:r>
              <a:rPr spc="190" dirty="0"/>
              <a:t> </a:t>
            </a:r>
            <a:r>
              <a:rPr dirty="0"/>
              <a:t>de</a:t>
            </a:r>
            <a:r>
              <a:rPr spc="200" dirty="0"/>
              <a:t> </a:t>
            </a:r>
            <a:r>
              <a:rPr dirty="0"/>
              <a:t>no</a:t>
            </a:r>
            <a:r>
              <a:rPr spc="190" dirty="0"/>
              <a:t> </a:t>
            </a:r>
            <a:r>
              <a:rPr dirty="0"/>
              <a:t>haber</a:t>
            </a:r>
            <a:r>
              <a:rPr spc="180" dirty="0"/>
              <a:t> </a:t>
            </a:r>
            <a:r>
              <a:rPr spc="-10" dirty="0"/>
              <a:t>participado,</a:t>
            </a:r>
          </a:p>
          <a:p>
            <a:pPr marL="355600">
              <a:lnSpc>
                <a:spcPct val="100000"/>
              </a:lnSpc>
              <a:spcBef>
                <a:spcPts val="325"/>
              </a:spcBef>
            </a:pPr>
            <a:r>
              <a:rPr dirty="0"/>
              <a:t>¿por</a:t>
            </a:r>
            <a:r>
              <a:rPr spc="-25" dirty="0"/>
              <a:t> </a:t>
            </a:r>
            <a:r>
              <a:rPr spc="-20" dirty="0"/>
              <a:t>qué?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7</a:t>
            </a:fld>
            <a:endParaRPr lang="es-MX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4"/>
          <p:cNvSpPr txBox="1"/>
          <p:nvPr/>
        </p:nvSpPr>
        <p:spPr>
          <a:xfrm>
            <a:off x="457200" y="1676400"/>
            <a:ext cx="10972800" cy="31358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14999"/>
              </a:lnSpc>
              <a:spcBef>
                <a:spcPts val="100"/>
              </a:spcBef>
              <a:buFont typeface="Symbol"/>
              <a:buChar char=""/>
              <a:tabLst>
                <a:tab pos="355600" algn="l"/>
              </a:tabLst>
            </a:pPr>
            <a:r>
              <a:rPr sz="2800" spc="-10" dirty="0"/>
              <a:t>Proponer qué les gustaría que se hiciera y se mejorara para desarrollar el Proyecto Aula. (Anexar la información por grupo).</a:t>
            </a:r>
          </a:p>
          <a:p>
            <a:pPr marL="354965" indent="-342265" algn="just">
              <a:lnSpc>
                <a:spcPct val="100000"/>
              </a:lnSpc>
              <a:spcBef>
                <a:spcPts val="1115"/>
              </a:spcBef>
              <a:buFont typeface="Symbol"/>
              <a:buChar char=""/>
              <a:tabLst>
                <a:tab pos="354965" algn="l"/>
              </a:tabLst>
            </a:pPr>
            <a:r>
              <a:rPr sz="2800" spc="-10" dirty="0"/>
              <a:t>Indiquen su gusto de trabajar Proyecto Aula, si / no y por qué.</a:t>
            </a:r>
          </a:p>
          <a:p>
            <a:pPr marL="355600" marR="5080" indent="-342900" algn="just">
              <a:lnSpc>
                <a:spcPct val="114999"/>
              </a:lnSpc>
              <a:spcBef>
                <a:spcPts val="805"/>
              </a:spcBef>
              <a:buFont typeface="Symbol"/>
              <a:buChar char=""/>
              <a:tabLst>
                <a:tab pos="355600" algn="l"/>
              </a:tabLst>
            </a:pPr>
            <a:r>
              <a:rPr sz="2800" spc="-10" dirty="0"/>
              <a:t>Integrar el formato de ficha de trabajo con 6 fotografías del proceso del proyecto, desde su inicio, desarrollo y final, mencionando las metodologías utilizadas en el proyecto.</a:t>
            </a:r>
          </a:p>
        </p:txBody>
      </p:sp>
    </p:spTree>
    <p:extLst>
      <p:ext uri="{BB962C8B-B14F-4D97-AF65-F5344CB8AC3E}">
        <p14:creationId xmlns:p14="http://schemas.microsoft.com/office/powerpoint/2010/main" val="4271123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971800" y="3200400"/>
            <a:ext cx="6705600" cy="969962"/>
          </a:xfrm>
        </p:spPr>
        <p:txBody>
          <a:bodyPr>
            <a:normAutofit fontScale="90000"/>
          </a:bodyPr>
          <a:lstStyle/>
          <a:p>
            <a:r>
              <a:rPr lang="es-ES" dirty="0"/>
              <a:t>FAVOR DE ESCOGER SÓLO LA PLANTILLA CORRESPONDIENTE AL GRADO DEL GRUPO QUE CUBRE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76400" y="4700588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es-ES" dirty="0"/>
              <a:t>CADA PLANTILLA CORRESPONDE A UN SEMESTRE EN PARTICULAR:</a:t>
            </a:r>
          </a:p>
          <a:p>
            <a:r>
              <a:rPr lang="es-ES" dirty="0"/>
              <a:t>LA PRIMERA CORRESPONDE A 1 Y 2 SEMESTRE NIVEL 1</a:t>
            </a:r>
          </a:p>
          <a:p>
            <a:r>
              <a:rPr lang="es-ES" dirty="0"/>
              <a:t>LA SEGUNDA CORRESPONDE A 3 Y 4 NIVEL 2</a:t>
            </a:r>
          </a:p>
          <a:p>
            <a:r>
              <a:rPr lang="es-ES" dirty="0"/>
              <a:t>LA TERCERA CORRESPODE A 5 Y 6 NIVEL 3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49727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1115</Words>
  <Application>Microsoft Office PowerPoint</Application>
  <PresentationFormat>Panorámica</PresentationFormat>
  <Paragraphs>104</Paragraphs>
  <Slides>15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6" baseType="lpstr">
      <vt:lpstr>Arial</vt:lpstr>
      <vt:lpstr>Arial Black</vt:lpstr>
      <vt:lpstr>Arial MT</vt:lpstr>
      <vt:lpstr>Calibri</vt:lpstr>
      <vt:lpstr>Calibri Light</vt:lpstr>
      <vt:lpstr>Montserrat SemiBold</vt:lpstr>
      <vt:lpstr>Roboto</vt:lpstr>
      <vt:lpstr>Symbol</vt:lpstr>
      <vt:lpstr>Verdana</vt:lpstr>
      <vt:lpstr>Wingdings 3</vt:lpstr>
      <vt:lpstr>Tema de Office</vt:lpstr>
      <vt:lpstr>Presentación de PowerPoint</vt:lpstr>
      <vt:lpstr>Presentación de PowerPoint</vt:lpstr>
      <vt:lpstr>Presentación de PowerPoint</vt:lpstr>
      <vt:lpstr>Evidencias del Docente</vt:lpstr>
      <vt:lpstr>Portafolio de evidencias del alumno</vt:lpstr>
      <vt:lpstr>Conclusiones</vt:lpstr>
      <vt:lpstr>Con la finalidad de analizar qué impacto tiene Proyecto Aula con los alumnos dentro del portafolio de evidencias se deberá incluir.</vt:lpstr>
      <vt:lpstr>Presentación de PowerPoint</vt:lpstr>
      <vt:lpstr>FAVOR DE ESCOGER SÓLO LA PLANTILLA CORRESPONDIENTE AL GRADO DEL GRUPO QUE CUBRE</vt:lpstr>
      <vt:lpstr>Presentación de PowerPoint</vt:lpstr>
      <vt:lpstr>Presentación de PowerPoint</vt:lpstr>
      <vt:lpstr>Presentación de PowerPoint</vt:lpstr>
      <vt:lpstr>Especificaciones</vt:lpstr>
      <vt:lpstr>Para poder obtener el link y entrar a la carpeta de manera personalizada se debe enviar un correo desde una cuenta de Gmail a la siguiente dirección de correo electrónico</vt:lpstr>
      <vt:lpstr>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DISEÑO-DEMS</dc:creator>
  <cp:lastModifiedBy>Angelica Enriquez Andonaegui</cp:lastModifiedBy>
  <cp:revision>12</cp:revision>
  <dcterms:created xsi:type="dcterms:W3CDTF">2026-05-08T19:16:40Z</dcterms:created>
  <dcterms:modified xsi:type="dcterms:W3CDTF">2026-06-21T09:53:14Z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2026-01-09T00:00:00Z</vt:filetime>
  </property>
  <property fmtid="{D5CDD505-2E9C-101B-9397-08002B2CF9AE}" pid="4" name="Creator">
    <vt:lpwstr>Microsoft® PowerPoint® 2019</vt:lpwstr>
  </property>
  <property fmtid="{D5CDD505-2E9C-101B-9397-08002B2CF9AE}" pid="5" name="LastSaved">
    <vt:filetime>2026-05-08T00:00:00Z</vt:filetime>
  </property>
  <property fmtid="{D5CDD505-2E9C-101B-9397-08002B2CF9AE}" pid="6" name="Producer">
    <vt:lpwstr>iLovePDF</vt:lpwstr>
  </property>
</Properties>
</file>