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7" r:id="rId9"/>
    <p:sldId id="270" r:id="rId10"/>
    <p:sldId id="262" r:id="rId11"/>
    <p:sldId id="272" r:id="rId12"/>
    <p:sldId id="275" r:id="rId13"/>
    <p:sldId id="271" r:id="rId14"/>
    <p:sldId id="279" r:id="rId15"/>
    <p:sldId id="276" r:id="rId16"/>
    <p:sldId id="280" r:id="rId17"/>
    <p:sldId id="273" r:id="rId18"/>
    <p:sldId id="278" r:id="rId19"/>
    <p:sldId id="263" r:id="rId20"/>
    <p:sldId id="274" r:id="rId21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13vuojBV4VrRNCEI3UMjH2imN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10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87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F932569-1A47-9C46-5F57-2D9EB1076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>
            <a:extLst>
              <a:ext uri="{FF2B5EF4-FFF2-40B4-BE49-F238E27FC236}">
                <a16:creationId xmlns:a16="http://schemas.microsoft.com/office/drawing/2014/main" id="{A4B703F4-93DE-C876-8FAF-3E628FC0E4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>
            <a:extLst>
              <a:ext uri="{FF2B5EF4-FFF2-40B4-BE49-F238E27FC236}">
                <a16:creationId xmlns:a16="http://schemas.microsoft.com/office/drawing/2014/main" id="{09B7B7DB-659B-0232-7E8A-4B60E911C4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87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537972" y="664845"/>
            <a:ext cx="11116055" cy="59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538163" y="1587500"/>
            <a:ext cx="11115864" cy="44577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5127" y="336776"/>
            <a:ext cx="826848" cy="121034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 userDrawn="1"/>
        </p:nvSpPr>
        <p:spPr>
          <a:xfrm>
            <a:off x="6096000" y="931419"/>
            <a:ext cx="5367908" cy="59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t" anchorCtr="0">
            <a:spAutoFit/>
          </a:bodyPr>
          <a:lstStyle/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7B004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SECRETARÍA ACADÉMICA</a:t>
            </a:r>
            <a:endParaRPr sz="1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5715" lvl="0" indent="0" algn="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B004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DIRECCIÓN DE EDUCACIÓN MEDIA SUPERIOR</a:t>
            </a:r>
            <a:endParaRPr sz="16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7" name="Google Shape;47;p1"/>
          <p:cNvSpPr/>
          <p:nvPr userDrawn="1"/>
        </p:nvSpPr>
        <p:spPr>
          <a:xfrm>
            <a:off x="1062608" y="5801486"/>
            <a:ext cx="10401300" cy="125095"/>
          </a:xfrm>
          <a:custGeom>
            <a:avLst/>
            <a:gdLst/>
            <a:ahLst/>
            <a:cxnLst/>
            <a:rect l="l" t="t" r="r" b="b"/>
            <a:pathLst>
              <a:path w="10401300" h="125095" extrusionOk="0">
                <a:moveTo>
                  <a:pt x="10401300" y="0"/>
                </a:moveTo>
                <a:lnTo>
                  <a:pt x="0" y="0"/>
                </a:lnTo>
                <a:lnTo>
                  <a:pt x="0" y="124968"/>
                </a:lnTo>
                <a:lnTo>
                  <a:pt x="10401300" y="124968"/>
                </a:lnTo>
                <a:lnTo>
                  <a:pt x="10401300" y="0"/>
                </a:lnTo>
                <a:close/>
              </a:path>
            </a:pathLst>
          </a:custGeom>
          <a:solidFill>
            <a:srgbClr val="7B00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48" name="Google Shape;48;p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005811" y="4548031"/>
            <a:ext cx="1274063" cy="11399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FB0102F-43B2-FE4E-A3DD-029C2C4794EB}"/>
              </a:ext>
            </a:extLst>
          </p:cNvPr>
          <p:cNvSpPr txBox="1"/>
          <p:nvPr userDrawn="1"/>
        </p:nvSpPr>
        <p:spPr>
          <a:xfrm>
            <a:off x="1939067" y="1217568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cap="none" dirty="0">
                <a:solidFill>
                  <a:srgbClr val="7B004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INSTITUTO POLITÉCNICO NACIONAL</a:t>
            </a:r>
            <a:endParaRPr lang="es-MX" sz="1800" b="1" i="0" u="none" strike="noStrike" cap="none" dirty="0">
              <a:solidFill>
                <a:srgbClr val="7B004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8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301274" y="6110344"/>
            <a:ext cx="527635" cy="5127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49BC01E6-C95D-6E05-7978-1E12AF030D00}"/>
              </a:ext>
            </a:extLst>
          </p:cNvPr>
          <p:cNvSpPr/>
          <p:nvPr userDrawn="1"/>
        </p:nvSpPr>
        <p:spPr>
          <a:xfrm rot="20973292">
            <a:off x="262448" y="834168"/>
            <a:ext cx="1072599" cy="1667349"/>
          </a:xfrm>
          <a:custGeom>
            <a:avLst/>
            <a:gdLst>
              <a:gd name="csX0" fmla="*/ 0 w 1269402"/>
              <a:gd name="csY0" fmla="*/ 1947134 h 1947134"/>
              <a:gd name="csX1" fmla="*/ 0 w 1269402"/>
              <a:gd name="csY1" fmla="*/ 0 h 1947134"/>
              <a:gd name="csX2" fmla="*/ 1269402 w 1269402"/>
              <a:gd name="csY2" fmla="*/ 1947134 h 1947134"/>
              <a:gd name="csX3" fmla="*/ 0 w 1269402"/>
              <a:gd name="csY3" fmla="*/ 1947134 h 1947134"/>
              <a:gd name="csX0" fmla="*/ 0 w 1622970"/>
              <a:gd name="csY0" fmla="*/ 1947134 h 2849342"/>
              <a:gd name="csX1" fmla="*/ 0 w 1622970"/>
              <a:gd name="csY1" fmla="*/ 0 h 2849342"/>
              <a:gd name="csX2" fmla="*/ 1622970 w 1622970"/>
              <a:gd name="csY2" fmla="*/ 2849342 h 2849342"/>
              <a:gd name="csX3" fmla="*/ 0 w 1622970"/>
              <a:gd name="csY3" fmla="*/ 1947134 h 2849342"/>
              <a:gd name="csX0" fmla="*/ 18706 w 1641676"/>
              <a:gd name="csY0" fmla="*/ 1947134 h 2849342"/>
              <a:gd name="csX1" fmla="*/ 0 w 1641676"/>
              <a:gd name="csY1" fmla="*/ 0 h 2849342"/>
              <a:gd name="csX2" fmla="*/ 1641676 w 1641676"/>
              <a:gd name="csY2" fmla="*/ 2849342 h 2849342"/>
              <a:gd name="csX3" fmla="*/ 18706 w 1641676"/>
              <a:gd name="csY3" fmla="*/ 1947134 h 2849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41676" h="2849342">
                <a:moveTo>
                  <a:pt x="18706" y="1947134"/>
                </a:moveTo>
                <a:lnTo>
                  <a:pt x="0" y="0"/>
                </a:lnTo>
                <a:lnTo>
                  <a:pt x="1641676" y="2849342"/>
                </a:lnTo>
                <a:lnTo>
                  <a:pt x="18706" y="1947134"/>
                </a:lnTo>
                <a:close/>
              </a:path>
            </a:pathLst>
          </a:custGeom>
          <a:gradFill>
            <a:gsLst>
              <a:gs pos="19000">
                <a:schemeClr val="bg1">
                  <a:lumMod val="95000"/>
                  <a:alpha val="32000"/>
                </a:schemeClr>
              </a:gs>
              <a:gs pos="9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Triángulo rectángulo 18">
            <a:extLst>
              <a:ext uri="{FF2B5EF4-FFF2-40B4-BE49-F238E27FC236}">
                <a16:creationId xmlns:a16="http://schemas.microsoft.com/office/drawing/2014/main" id="{55742C1F-2FBC-999D-BB38-54B2B7EB03ED}"/>
              </a:ext>
            </a:extLst>
          </p:cNvPr>
          <p:cNvSpPr/>
          <p:nvPr userDrawn="1"/>
        </p:nvSpPr>
        <p:spPr>
          <a:xfrm rot="10800000">
            <a:off x="3500" y="1236908"/>
            <a:ext cx="1091800" cy="2946878"/>
          </a:xfrm>
          <a:custGeom>
            <a:avLst/>
            <a:gdLst>
              <a:gd name="csX0" fmla="*/ 0 w 1269402"/>
              <a:gd name="csY0" fmla="*/ 1947134 h 1947134"/>
              <a:gd name="csX1" fmla="*/ 0 w 1269402"/>
              <a:gd name="csY1" fmla="*/ 0 h 1947134"/>
              <a:gd name="csX2" fmla="*/ 1269402 w 1269402"/>
              <a:gd name="csY2" fmla="*/ 1947134 h 1947134"/>
              <a:gd name="csX3" fmla="*/ 0 w 1269402"/>
              <a:gd name="csY3" fmla="*/ 1947134 h 1947134"/>
              <a:gd name="csX0" fmla="*/ 0 w 1622970"/>
              <a:gd name="csY0" fmla="*/ 1947134 h 2849342"/>
              <a:gd name="csX1" fmla="*/ 0 w 1622970"/>
              <a:gd name="csY1" fmla="*/ 0 h 2849342"/>
              <a:gd name="csX2" fmla="*/ 1622970 w 1622970"/>
              <a:gd name="csY2" fmla="*/ 2849342 h 2849342"/>
              <a:gd name="csX3" fmla="*/ 0 w 1622970"/>
              <a:gd name="csY3" fmla="*/ 1947134 h 2849342"/>
              <a:gd name="csX0" fmla="*/ 18124 w 1641094"/>
              <a:gd name="csY0" fmla="*/ 2044670 h 2946878"/>
              <a:gd name="csX1" fmla="*/ 0 w 1641094"/>
              <a:gd name="csY1" fmla="*/ 0 h 2946878"/>
              <a:gd name="csX2" fmla="*/ 1641094 w 1641094"/>
              <a:gd name="csY2" fmla="*/ 2946878 h 2946878"/>
              <a:gd name="csX3" fmla="*/ 18124 w 1641094"/>
              <a:gd name="csY3" fmla="*/ 2044670 h 2946878"/>
              <a:gd name="csX0" fmla="*/ 0 w 1622970"/>
              <a:gd name="csY0" fmla="*/ 2044670 h 2946878"/>
              <a:gd name="csX1" fmla="*/ 108741 w 1622970"/>
              <a:gd name="csY1" fmla="*/ 0 h 2946878"/>
              <a:gd name="csX2" fmla="*/ 1622970 w 1622970"/>
              <a:gd name="csY2" fmla="*/ 2946878 h 2946878"/>
              <a:gd name="csX3" fmla="*/ 0 w 1622970"/>
              <a:gd name="csY3" fmla="*/ 2044670 h 29468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22970" h="2946878">
                <a:moveTo>
                  <a:pt x="0" y="2044670"/>
                </a:moveTo>
                <a:lnTo>
                  <a:pt x="108741" y="0"/>
                </a:lnTo>
                <a:lnTo>
                  <a:pt x="1622970" y="2946878"/>
                </a:lnTo>
                <a:lnTo>
                  <a:pt x="0" y="2044670"/>
                </a:lnTo>
                <a:close/>
              </a:path>
            </a:pathLst>
          </a:custGeom>
          <a:gradFill>
            <a:gsLst>
              <a:gs pos="55000">
                <a:schemeClr val="bg1">
                  <a:alpha val="27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720345FE-A514-9754-6EA7-D5BCF0F96E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745" y="435861"/>
            <a:ext cx="980856" cy="980856"/>
          </a:xfrm>
          <a:prstGeom prst="rect">
            <a:avLst/>
          </a:prstGeom>
        </p:spPr>
      </p:pic>
      <p:sp>
        <p:nvSpPr>
          <p:cNvPr id="59" name="Triángulo rectángulo 18">
            <a:extLst>
              <a:ext uri="{FF2B5EF4-FFF2-40B4-BE49-F238E27FC236}">
                <a16:creationId xmlns:a16="http://schemas.microsoft.com/office/drawing/2014/main" id="{556FAB17-204B-4980-1681-95BEF786F31C}"/>
              </a:ext>
            </a:extLst>
          </p:cNvPr>
          <p:cNvSpPr/>
          <p:nvPr userDrawn="1"/>
        </p:nvSpPr>
        <p:spPr>
          <a:xfrm rot="12239842">
            <a:off x="1486910" y="4764580"/>
            <a:ext cx="931840" cy="1827946"/>
          </a:xfrm>
          <a:custGeom>
            <a:avLst/>
            <a:gdLst>
              <a:gd name="csX0" fmla="*/ 0 w 1269402"/>
              <a:gd name="csY0" fmla="*/ 1947134 h 1947134"/>
              <a:gd name="csX1" fmla="*/ 0 w 1269402"/>
              <a:gd name="csY1" fmla="*/ 0 h 1947134"/>
              <a:gd name="csX2" fmla="*/ 1269402 w 1269402"/>
              <a:gd name="csY2" fmla="*/ 1947134 h 1947134"/>
              <a:gd name="csX3" fmla="*/ 0 w 1269402"/>
              <a:gd name="csY3" fmla="*/ 1947134 h 1947134"/>
              <a:gd name="csX0" fmla="*/ 0 w 1622970"/>
              <a:gd name="csY0" fmla="*/ 1947134 h 2849342"/>
              <a:gd name="csX1" fmla="*/ 0 w 1622970"/>
              <a:gd name="csY1" fmla="*/ 0 h 2849342"/>
              <a:gd name="csX2" fmla="*/ 1622970 w 1622970"/>
              <a:gd name="csY2" fmla="*/ 2849342 h 2849342"/>
              <a:gd name="csX3" fmla="*/ 0 w 1622970"/>
              <a:gd name="csY3" fmla="*/ 1947134 h 2849342"/>
              <a:gd name="csX0" fmla="*/ 18706 w 1641676"/>
              <a:gd name="csY0" fmla="*/ 1947134 h 2849342"/>
              <a:gd name="csX1" fmla="*/ 0 w 1641676"/>
              <a:gd name="csY1" fmla="*/ 0 h 2849342"/>
              <a:gd name="csX2" fmla="*/ 1641676 w 1641676"/>
              <a:gd name="csY2" fmla="*/ 2849342 h 2849342"/>
              <a:gd name="csX3" fmla="*/ 18706 w 1641676"/>
              <a:gd name="csY3" fmla="*/ 1947134 h 2849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41676" h="2849342">
                <a:moveTo>
                  <a:pt x="18706" y="1947134"/>
                </a:moveTo>
                <a:lnTo>
                  <a:pt x="0" y="0"/>
                </a:lnTo>
                <a:lnTo>
                  <a:pt x="1641676" y="2849342"/>
                </a:lnTo>
                <a:lnTo>
                  <a:pt x="18706" y="1947134"/>
                </a:lnTo>
                <a:close/>
              </a:path>
            </a:pathLst>
          </a:custGeom>
          <a:gradFill>
            <a:gsLst>
              <a:gs pos="19000">
                <a:schemeClr val="bg1">
                  <a:alpha val="51000"/>
                </a:schemeClr>
              </a:gs>
              <a:gs pos="9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Triángulo rectángulo 18">
            <a:extLst>
              <a:ext uri="{FF2B5EF4-FFF2-40B4-BE49-F238E27FC236}">
                <a16:creationId xmlns:a16="http://schemas.microsoft.com/office/drawing/2014/main" id="{59306709-F567-12BC-33E2-62FAC0D1D90F}"/>
              </a:ext>
            </a:extLst>
          </p:cNvPr>
          <p:cNvSpPr/>
          <p:nvPr userDrawn="1"/>
        </p:nvSpPr>
        <p:spPr>
          <a:xfrm rot="21360372">
            <a:off x="27924" y="2363429"/>
            <a:ext cx="1091800" cy="2946878"/>
          </a:xfrm>
          <a:custGeom>
            <a:avLst/>
            <a:gdLst>
              <a:gd name="csX0" fmla="*/ 0 w 1269402"/>
              <a:gd name="csY0" fmla="*/ 1947134 h 1947134"/>
              <a:gd name="csX1" fmla="*/ 0 w 1269402"/>
              <a:gd name="csY1" fmla="*/ 0 h 1947134"/>
              <a:gd name="csX2" fmla="*/ 1269402 w 1269402"/>
              <a:gd name="csY2" fmla="*/ 1947134 h 1947134"/>
              <a:gd name="csX3" fmla="*/ 0 w 1269402"/>
              <a:gd name="csY3" fmla="*/ 1947134 h 1947134"/>
              <a:gd name="csX0" fmla="*/ 0 w 1622970"/>
              <a:gd name="csY0" fmla="*/ 1947134 h 2849342"/>
              <a:gd name="csX1" fmla="*/ 0 w 1622970"/>
              <a:gd name="csY1" fmla="*/ 0 h 2849342"/>
              <a:gd name="csX2" fmla="*/ 1622970 w 1622970"/>
              <a:gd name="csY2" fmla="*/ 2849342 h 2849342"/>
              <a:gd name="csX3" fmla="*/ 0 w 1622970"/>
              <a:gd name="csY3" fmla="*/ 1947134 h 2849342"/>
              <a:gd name="csX0" fmla="*/ 18124 w 1641094"/>
              <a:gd name="csY0" fmla="*/ 2044670 h 2946878"/>
              <a:gd name="csX1" fmla="*/ 0 w 1641094"/>
              <a:gd name="csY1" fmla="*/ 0 h 2946878"/>
              <a:gd name="csX2" fmla="*/ 1641094 w 1641094"/>
              <a:gd name="csY2" fmla="*/ 2946878 h 2946878"/>
              <a:gd name="csX3" fmla="*/ 18124 w 1641094"/>
              <a:gd name="csY3" fmla="*/ 2044670 h 2946878"/>
              <a:gd name="csX0" fmla="*/ 0 w 1622970"/>
              <a:gd name="csY0" fmla="*/ 2044670 h 2946878"/>
              <a:gd name="csX1" fmla="*/ 108741 w 1622970"/>
              <a:gd name="csY1" fmla="*/ 0 h 2946878"/>
              <a:gd name="csX2" fmla="*/ 1622970 w 1622970"/>
              <a:gd name="csY2" fmla="*/ 2946878 h 2946878"/>
              <a:gd name="csX3" fmla="*/ 0 w 1622970"/>
              <a:gd name="csY3" fmla="*/ 2044670 h 29468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22970" h="2946878">
                <a:moveTo>
                  <a:pt x="0" y="2044670"/>
                </a:moveTo>
                <a:lnTo>
                  <a:pt x="108741" y="0"/>
                </a:lnTo>
                <a:lnTo>
                  <a:pt x="1622970" y="2946878"/>
                </a:lnTo>
                <a:lnTo>
                  <a:pt x="0" y="2044670"/>
                </a:lnTo>
                <a:close/>
              </a:path>
            </a:pathLst>
          </a:custGeom>
          <a:gradFill>
            <a:gsLst>
              <a:gs pos="55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Triángulo rectángulo 18">
            <a:extLst>
              <a:ext uri="{FF2B5EF4-FFF2-40B4-BE49-F238E27FC236}">
                <a16:creationId xmlns:a16="http://schemas.microsoft.com/office/drawing/2014/main" id="{1429EEEA-D130-F5F4-B7B1-92D620188539}"/>
              </a:ext>
            </a:extLst>
          </p:cNvPr>
          <p:cNvSpPr/>
          <p:nvPr userDrawn="1"/>
        </p:nvSpPr>
        <p:spPr>
          <a:xfrm rot="20302821">
            <a:off x="440116" y="4535340"/>
            <a:ext cx="1072599" cy="2593852"/>
          </a:xfrm>
          <a:custGeom>
            <a:avLst/>
            <a:gdLst>
              <a:gd name="csX0" fmla="*/ 0 w 1269402"/>
              <a:gd name="csY0" fmla="*/ 1947134 h 1947134"/>
              <a:gd name="csX1" fmla="*/ 0 w 1269402"/>
              <a:gd name="csY1" fmla="*/ 0 h 1947134"/>
              <a:gd name="csX2" fmla="*/ 1269402 w 1269402"/>
              <a:gd name="csY2" fmla="*/ 1947134 h 1947134"/>
              <a:gd name="csX3" fmla="*/ 0 w 1269402"/>
              <a:gd name="csY3" fmla="*/ 1947134 h 1947134"/>
              <a:gd name="csX0" fmla="*/ 0 w 1622970"/>
              <a:gd name="csY0" fmla="*/ 1947134 h 2849342"/>
              <a:gd name="csX1" fmla="*/ 0 w 1622970"/>
              <a:gd name="csY1" fmla="*/ 0 h 2849342"/>
              <a:gd name="csX2" fmla="*/ 1622970 w 1622970"/>
              <a:gd name="csY2" fmla="*/ 2849342 h 2849342"/>
              <a:gd name="csX3" fmla="*/ 0 w 1622970"/>
              <a:gd name="csY3" fmla="*/ 1947134 h 2849342"/>
              <a:gd name="csX0" fmla="*/ 18706 w 1641676"/>
              <a:gd name="csY0" fmla="*/ 1947134 h 2849342"/>
              <a:gd name="csX1" fmla="*/ 0 w 1641676"/>
              <a:gd name="csY1" fmla="*/ 0 h 2849342"/>
              <a:gd name="csX2" fmla="*/ 1641676 w 1641676"/>
              <a:gd name="csY2" fmla="*/ 2849342 h 2849342"/>
              <a:gd name="csX3" fmla="*/ 18706 w 1641676"/>
              <a:gd name="csY3" fmla="*/ 1947134 h 2849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41676" h="2849342">
                <a:moveTo>
                  <a:pt x="18706" y="1947134"/>
                </a:moveTo>
                <a:lnTo>
                  <a:pt x="0" y="0"/>
                </a:lnTo>
                <a:lnTo>
                  <a:pt x="1641676" y="2849342"/>
                </a:lnTo>
                <a:lnTo>
                  <a:pt x="18706" y="1947134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25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Triángulo rectángulo 18">
            <a:extLst>
              <a:ext uri="{FF2B5EF4-FFF2-40B4-BE49-F238E27FC236}">
                <a16:creationId xmlns:a16="http://schemas.microsoft.com/office/drawing/2014/main" id="{49C5E1AA-7F99-9B3F-2959-074F3CCDA3FB}"/>
              </a:ext>
            </a:extLst>
          </p:cNvPr>
          <p:cNvSpPr/>
          <p:nvPr userDrawn="1"/>
        </p:nvSpPr>
        <p:spPr>
          <a:xfrm rot="14608162">
            <a:off x="867645" y="2429855"/>
            <a:ext cx="1091800" cy="2946878"/>
          </a:xfrm>
          <a:custGeom>
            <a:avLst/>
            <a:gdLst>
              <a:gd name="csX0" fmla="*/ 0 w 1269402"/>
              <a:gd name="csY0" fmla="*/ 1947134 h 1947134"/>
              <a:gd name="csX1" fmla="*/ 0 w 1269402"/>
              <a:gd name="csY1" fmla="*/ 0 h 1947134"/>
              <a:gd name="csX2" fmla="*/ 1269402 w 1269402"/>
              <a:gd name="csY2" fmla="*/ 1947134 h 1947134"/>
              <a:gd name="csX3" fmla="*/ 0 w 1269402"/>
              <a:gd name="csY3" fmla="*/ 1947134 h 1947134"/>
              <a:gd name="csX0" fmla="*/ 0 w 1622970"/>
              <a:gd name="csY0" fmla="*/ 1947134 h 2849342"/>
              <a:gd name="csX1" fmla="*/ 0 w 1622970"/>
              <a:gd name="csY1" fmla="*/ 0 h 2849342"/>
              <a:gd name="csX2" fmla="*/ 1622970 w 1622970"/>
              <a:gd name="csY2" fmla="*/ 2849342 h 2849342"/>
              <a:gd name="csX3" fmla="*/ 0 w 1622970"/>
              <a:gd name="csY3" fmla="*/ 1947134 h 2849342"/>
              <a:gd name="csX0" fmla="*/ 18124 w 1641094"/>
              <a:gd name="csY0" fmla="*/ 2044670 h 2946878"/>
              <a:gd name="csX1" fmla="*/ 0 w 1641094"/>
              <a:gd name="csY1" fmla="*/ 0 h 2946878"/>
              <a:gd name="csX2" fmla="*/ 1641094 w 1641094"/>
              <a:gd name="csY2" fmla="*/ 2946878 h 2946878"/>
              <a:gd name="csX3" fmla="*/ 18124 w 1641094"/>
              <a:gd name="csY3" fmla="*/ 2044670 h 2946878"/>
              <a:gd name="csX0" fmla="*/ 0 w 1622970"/>
              <a:gd name="csY0" fmla="*/ 2044670 h 2946878"/>
              <a:gd name="csX1" fmla="*/ 108741 w 1622970"/>
              <a:gd name="csY1" fmla="*/ 0 h 2946878"/>
              <a:gd name="csX2" fmla="*/ 1622970 w 1622970"/>
              <a:gd name="csY2" fmla="*/ 2946878 h 2946878"/>
              <a:gd name="csX3" fmla="*/ 0 w 1622970"/>
              <a:gd name="csY3" fmla="*/ 2044670 h 29468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22970" h="2946878">
                <a:moveTo>
                  <a:pt x="0" y="2044670"/>
                </a:moveTo>
                <a:lnTo>
                  <a:pt x="108741" y="0"/>
                </a:lnTo>
                <a:lnTo>
                  <a:pt x="1622970" y="2946878"/>
                </a:lnTo>
                <a:lnTo>
                  <a:pt x="0" y="2044670"/>
                </a:lnTo>
                <a:close/>
              </a:path>
            </a:pathLst>
          </a:custGeom>
          <a:gradFill>
            <a:gsLst>
              <a:gs pos="55000">
                <a:schemeClr val="bg1">
                  <a:alpha val="43000"/>
                </a:schemeClr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37972" y="664845"/>
            <a:ext cx="11116055" cy="59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953071" y="2811652"/>
            <a:ext cx="102730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515950" y="6240825"/>
            <a:ext cx="42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Fecha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entrega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91"/>
    </mc:Choice>
    <mc:Fallback xmlns="">
      <p:transition spd="slow" advTm="3865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7BD6EC4-2BEA-8FC3-D322-1212EE65D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38756"/>
              </p:ext>
            </p:extLst>
          </p:nvPr>
        </p:nvGraphicFramePr>
        <p:xfrm>
          <a:off x="1380087" y="2515016"/>
          <a:ext cx="10326303" cy="139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6303">
                  <a:extLst>
                    <a:ext uri="{9D8B030D-6E8A-4147-A177-3AD203B41FA5}">
                      <a16:colId xmlns:a16="http://schemas.microsoft.com/office/drawing/2014/main" val="3163063354"/>
                    </a:ext>
                  </a:extLst>
                </a:gridCol>
              </a:tblGrid>
              <a:tr h="50667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Competencia general: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73823"/>
                  </a:ext>
                </a:extLst>
              </a:tr>
              <a:tr h="89129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Competencia Particular No.1: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9237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D89404-271E-FB23-535E-65BD9E2AF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87258"/>
              </p:ext>
            </p:extLst>
          </p:nvPr>
        </p:nvGraphicFramePr>
        <p:xfrm>
          <a:off x="1380087" y="3867510"/>
          <a:ext cx="10326303" cy="17577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66375">
                  <a:extLst>
                    <a:ext uri="{9D8B030D-6E8A-4147-A177-3AD203B41FA5}">
                      <a16:colId xmlns:a16="http://schemas.microsoft.com/office/drawing/2014/main" val="1341335643"/>
                    </a:ext>
                  </a:extLst>
                </a:gridCol>
                <a:gridCol w="4659928">
                  <a:extLst>
                    <a:ext uri="{9D8B030D-6E8A-4147-A177-3AD203B41FA5}">
                      <a16:colId xmlns:a16="http://schemas.microsoft.com/office/drawing/2014/main" val="1605295200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RAP No 1: </a:t>
                      </a: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RAP No 2:</a:t>
                      </a: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892541"/>
                  </a:ext>
                </a:extLst>
              </a:tr>
              <a:tr h="100333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Saberes: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57158"/>
                  </a:ext>
                </a:extLst>
              </a:tr>
            </a:tbl>
          </a:graphicData>
        </a:graphic>
      </p:graphicFrame>
      <p:sp>
        <p:nvSpPr>
          <p:cNvPr id="5" name="Google Shape;105;p7"/>
          <p:cNvSpPr txBox="1"/>
          <p:nvPr/>
        </p:nvSpPr>
        <p:spPr>
          <a:xfrm>
            <a:off x="1380087" y="1919457"/>
            <a:ext cx="5559900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Muestra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 de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trabajos</a:t>
            </a:r>
            <a:endParaRPr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02;p7"/>
          <p:cNvSpPr txBox="1">
            <a:spLocks/>
          </p:cNvSpPr>
          <p:nvPr/>
        </p:nvSpPr>
        <p:spPr>
          <a:xfrm>
            <a:off x="2301875" y="581914"/>
            <a:ext cx="9890125" cy="527050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68400"/>
            <a:r>
              <a:rPr lang="es-ES" dirty="0"/>
              <a:t>Competencias y Raps de las evidencias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1DE6CC-BE35-7C31-D90B-D384A919670A}"/>
              </a:ext>
            </a:extLst>
          </p:cNvPr>
          <p:cNvSpPr txBox="1"/>
          <p:nvPr/>
        </p:nvSpPr>
        <p:spPr>
          <a:xfrm>
            <a:off x="2855976" y="1715500"/>
            <a:ext cx="75194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dirty="0">
                <a:solidFill>
                  <a:schemeClr val="tx1"/>
                </a:solidFill>
              </a:rPr>
              <a:t>En esta diapositiva se agrega la evidencia de aprendizaje, pueden ser capturas de pantalla de trabajos, fotos de los cuadernos, carteles, ejercicios de clase, etc.</a:t>
            </a:r>
            <a:endParaRPr lang="es-MX" sz="28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4BBD8E2-1FF1-8705-5DBC-26DB967EF4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2891" y="664845"/>
            <a:ext cx="10020820" cy="599058"/>
          </a:xfrm>
          <a:solidFill>
            <a:srgbClr val="7B0041"/>
          </a:solidFill>
        </p:spPr>
        <p:txBody>
          <a:bodyPr/>
          <a:lstStyle/>
          <a:p>
            <a:pPr marL="1168400"/>
            <a:r>
              <a:rPr lang="es-ES" dirty="0"/>
              <a:t>Competencias y Raps de las evidencias</a:t>
            </a:r>
          </a:p>
        </p:txBody>
      </p:sp>
    </p:spTree>
    <p:extLst>
      <p:ext uri="{BB962C8B-B14F-4D97-AF65-F5344CB8AC3E}">
        <p14:creationId xmlns:p14="http://schemas.microsoft.com/office/powerpoint/2010/main" val="149470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7"/>
          <p:cNvSpPr txBox="1">
            <a:spLocks/>
          </p:cNvSpPr>
          <p:nvPr/>
        </p:nvSpPr>
        <p:spPr>
          <a:xfrm>
            <a:off x="2301875" y="581914"/>
            <a:ext cx="9890125" cy="527050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422525"/>
            <a:r>
              <a:rPr lang="es-ES" dirty="0"/>
              <a:t>Instrumentos de evaluación</a:t>
            </a: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301875" y="1576388"/>
            <a:ext cx="88138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0" dirty="0">
                <a:solidFill>
                  <a:schemeClr val="tx1"/>
                </a:solidFill>
              </a:rPr>
              <a:t>En esta diapositiva se agrega el instrumento de evaluación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0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2;p7"/>
          <p:cNvSpPr txBox="1">
            <a:spLocks/>
          </p:cNvSpPr>
          <p:nvPr/>
        </p:nvSpPr>
        <p:spPr>
          <a:xfrm>
            <a:off x="2301875" y="606298"/>
            <a:ext cx="9890125" cy="527050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68400"/>
            <a:r>
              <a:rPr lang="es-ES" dirty="0"/>
              <a:t>Competencias y Raps de las evidencias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21F74D2-0E39-2DA5-5FF7-82332A306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22533"/>
              </p:ext>
            </p:extLst>
          </p:nvPr>
        </p:nvGraphicFramePr>
        <p:xfrm>
          <a:off x="1380087" y="2515016"/>
          <a:ext cx="10326303" cy="139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6303">
                  <a:extLst>
                    <a:ext uri="{9D8B030D-6E8A-4147-A177-3AD203B41FA5}">
                      <a16:colId xmlns:a16="http://schemas.microsoft.com/office/drawing/2014/main" val="3163063354"/>
                    </a:ext>
                  </a:extLst>
                </a:gridCol>
              </a:tblGrid>
              <a:tr h="50667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Competencia general: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73823"/>
                  </a:ext>
                </a:extLst>
              </a:tr>
              <a:tr h="89129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Competencia Particular No.1: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9237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02974E4-0CF6-9851-3F37-1B8E61170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06096"/>
              </p:ext>
            </p:extLst>
          </p:nvPr>
        </p:nvGraphicFramePr>
        <p:xfrm>
          <a:off x="1380087" y="3867510"/>
          <a:ext cx="10326303" cy="17577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66375">
                  <a:extLst>
                    <a:ext uri="{9D8B030D-6E8A-4147-A177-3AD203B41FA5}">
                      <a16:colId xmlns:a16="http://schemas.microsoft.com/office/drawing/2014/main" val="1341335643"/>
                    </a:ext>
                  </a:extLst>
                </a:gridCol>
                <a:gridCol w="4659928">
                  <a:extLst>
                    <a:ext uri="{9D8B030D-6E8A-4147-A177-3AD203B41FA5}">
                      <a16:colId xmlns:a16="http://schemas.microsoft.com/office/drawing/2014/main" val="1605295200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RAP No 1: </a:t>
                      </a: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RAP No 2:</a:t>
                      </a: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892541"/>
                  </a:ext>
                </a:extLst>
              </a:tr>
              <a:tr h="100333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Saberes: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57158"/>
                  </a:ext>
                </a:extLst>
              </a:tr>
            </a:tbl>
          </a:graphicData>
        </a:graphic>
      </p:graphicFrame>
      <p:sp>
        <p:nvSpPr>
          <p:cNvPr id="12" name="Google Shape;105;p7">
            <a:extLst>
              <a:ext uri="{FF2B5EF4-FFF2-40B4-BE49-F238E27FC236}">
                <a16:creationId xmlns:a16="http://schemas.microsoft.com/office/drawing/2014/main" id="{47DC1770-CD48-E753-DA14-E9408E653237}"/>
              </a:ext>
            </a:extLst>
          </p:cNvPr>
          <p:cNvSpPr txBox="1"/>
          <p:nvPr/>
        </p:nvSpPr>
        <p:spPr>
          <a:xfrm>
            <a:off x="1380087" y="1919457"/>
            <a:ext cx="5559900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Muestra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 de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trabajos</a:t>
            </a:r>
            <a:endParaRPr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10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E1CEF-1FD6-28DF-4112-BD44BC703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A7C2DE-E216-7797-E555-9003BAAA4728}"/>
              </a:ext>
            </a:extLst>
          </p:cNvPr>
          <p:cNvSpPr txBox="1"/>
          <p:nvPr/>
        </p:nvSpPr>
        <p:spPr>
          <a:xfrm>
            <a:off x="2301875" y="1715500"/>
            <a:ext cx="80735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dirty="0">
                <a:solidFill>
                  <a:schemeClr val="tx1"/>
                </a:solidFill>
              </a:rPr>
              <a:t>En esta diapositiva se agrega la evidencia de aprendizaje, pueden ser capturas de pantalla de trabajos, fotos de los cuadernos, carteles, ejercicios de clase, etc.</a:t>
            </a:r>
            <a:endParaRPr lang="es-MX" sz="28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BC391EA-BA77-62EB-0EB5-732F611C32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8167" y="641696"/>
            <a:ext cx="10073833" cy="599058"/>
          </a:xfrm>
          <a:solidFill>
            <a:srgbClr val="7B0041"/>
          </a:solidFill>
        </p:spPr>
        <p:txBody>
          <a:bodyPr/>
          <a:lstStyle/>
          <a:p>
            <a:pPr marL="1168400"/>
            <a:r>
              <a:rPr lang="es-ES" dirty="0"/>
              <a:t>Competencias y Raps de las evidencias</a:t>
            </a:r>
          </a:p>
        </p:txBody>
      </p:sp>
    </p:spTree>
    <p:extLst>
      <p:ext uri="{BB962C8B-B14F-4D97-AF65-F5344CB8AC3E}">
        <p14:creationId xmlns:p14="http://schemas.microsoft.com/office/powerpoint/2010/main" val="413990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7"/>
          <p:cNvSpPr txBox="1">
            <a:spLocks/>
          </p:cNvSpPr>
          <p:nvPr/>
        </p:nvSpPr>
        <p:spPr>
          <a:xfrm>
            <a:off x="2301875" y="594106"/>
            <a:ext cx="9890125" cy="527050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422525"/>
            <a:r>
              <a:rPr lang="es-ES" dirty="0"/>
              <a:t>Instrumentos de evaluación </a:t>
            </a: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301875" y="1576388"/>
            <a:ext cx="88138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0" dirty="0">
                <a:solidFill>
                  <a:schemeClr val="tx1"/>
                </a:solidFill>
              </a:rPr>
              <a:t>En esta diapositiva se agrega el instrumento de evaluación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28AF8A1B-34DF-37E7-5872-6E7B4EBCA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2;p7">
            <a:extLst>
              <a:ext uri="{FF2B5EF4-FFF2-40B4-BE49-F238E27FC236}">
                <a16:creationId xmlns:a16="http://schemas.microsoft.com/office/drawing/2014/main" id="{291137AF-EC9A-1428-6C0F-64F4CDB5F3FA}"/>
              </a:ext>
            </a:extLst>
          </p:cNvPr>
          <p:cNvSpPr txBox="1">
            <a:spLocks/>
          </p:cNvSpPr>
          <p:nvPr/>
        </p:nvSpPr>
        <p:spPr>
          <a:xfrm>
            <a:off x="2301875" y="594106"/>
            <a:ext cx="9890125" cy="527050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68400"/>
            <a:r>
              <a:rPr lang="es-ES" dirty="0"/>
              <a:t>Competencias y Raps de las evidencias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7829E14-A23E-517A-FD2E-2F730E476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554298"/>
              </p:ext>
            </p:extLst>
          </p:nvPr>
        </p:nvGraphicFramePr>
        <p:xfrm>
          <a:off x="1380087" y="2515016"/>
          <a:ext cx="10326303" cy="1397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6303">
                  <a:extLst>
                    <a:ext uri="{9D8B030D-6E8A-4147-A177-3AD203B41FA5}">
                      <a16:colId xmlns:a16="http://schemas.microsoft.com/office/drawing/2014/main" val="3163063354"/>
                    </a:ext>
                  </a:extLst>
                </a:gridCol>
              </a:tblGrid>
              <a:tr h="50667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Competencia general: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73823"/>
                  </a:ext>
                </a:extLst>
              </a:tr>
              <a:tr h="89129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Competencia Particular No.1: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9237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A56027E-FE4C-2ECF-273E-00EE4AC71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62380"/>
              </p:ext>
            </p:extLst>
          </p:nvPr>
        </p:nvGraphicFramePr>
        <p:xfrm>
          <a:off x="1380087" y="3867510"/>
          <a:ext cx="10326303" cy="17577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666375">
                  <a:extLst>
                    <a:ext uri="{9D8B030D-6E8A-4147-A177-3AD203B41FA5}">
                      <a16:colId xmlns:a16="http://schemas.microsoft.com/office/drawing/2014/main" val="1341335643"/>
                    </a:ext>
                  </a:extLst>
                </a:gridCol>
                <a:gridCol w="4659928">
                  <a:extLst>
                    <a:ext uri="{9D8B030D-6E8A-4147-A177-3AD203B41FA5}">
                      <a16:colId xmlns:a16="http://schemas.microsoft.com/office/drawing/2014/main" val="1605295200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RAP No 1: </a:t>
                      </a:r>
                      <a:r>
                        <a:rPr lang="es-MX" sz="14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RAP No 2:</a:t>
                      </a: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892541"/>
                  </a:ext>
                </a:extLst>
              </a:tr>
              <a:tr h="100333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4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Saberes: 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457158"/>
                  </a:ext>
                </a:extLst>
              </a:tr>
            </a:tbl>
          </a:graphicData>
        </a:graphic>
      </p:graphicFrame>
      <p:sp>
        <p:nvSpPr>
          <p:cNvPr id="11" name="Google Shape;105;p7">
            <a:extLst>
              <a:ext uri="{FF2B5EF4-FFF2-40B4-BE49-F238E27FC236}">
                <a16:creationId xmlns:a16="http://schemas.microsoft.com/office/drawing/2014/main" id="{D06BE3A4-6758-162E-4491-8F33D56686F9}"/>
              </a:ext>
            </a:extLst>
          </p:cNvPr>
          <p:cNvSpPr txBox="1"/>
          <p:nvPr/>
        </p:nvSpPr>
        <p:spPr>
          <a:xfrm>
            <a:off x="1380087" y="1919457"/>
            <a:ext cx="5559900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Muestra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3 de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trabajos</a:t>
            </a:r>
            <a:endParaRPr sz="2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84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;p7"/>
          <p:cNvSpPr txBox="1">
            <a:spLocks/>
          </p:cNvSpPr>
          <p:nvPr/>
        </p:nvSpPr>
        <p:spPr>
          <a:xfrm>
            <a:off x="2301875" y="576525"/>
            <a:ext cx="9890125" cy="527050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68400"/>
            <a:r>
              <a:rPr lang="es-ES" dirty="0"/>
              <a:t>Competencias y Raps de las evidencias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D0307E-D5E0-D9E9-E8BD-0B2D2D030B43}"/>
              </a:ext>
            </a:extLst>
          </p:cNvPr>
          <p:cNvSpPr txBox="1"/>
          <p:nvPr/>
        </p:nvSpPr>
        <p:spPr>
          <a:xfrm>
            <a:off x="2301875" y="1613118"/>
            <a:ext cx="86824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0" dirty="0">
                <a:solidFill>
                  <a:schemeClr val="tx1"/>
                </a:solidFill>
              </a:rPr>
              <a:t>En esta diapositiva se agrega la evidencia de aprendizaje, pueden ser capturas de pantalla de trabajos, fotos de los cuadernos, carteles, ejercicios de clase, etc.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2205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7"/>
          <p:cNvSpPr txBox="1">
            <a:spLocks/>
          </p:cNvSpPr>
          <p:nvPr/>
        </p:nvSpPr>
        <p:spPr>
          <a:xfrm>
            <a:off x="2301875" y="581914"/>
            <a:ext cx="9890125" cy="527050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422525"/>
            <a:r>
              <a:rPr lang="es-ES" dirty="0"/>
              <a:t>Instrumentos de evaluación</a:t>
            </a: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2301875" y="1576388"/>
            <a:ext cx="88138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b="0" dirty="0">
                <a:solidFill>
                  <a:schemeClr val="tx1"/>
                </a:solidFill>
              </a:rPr>
              <a:t>En esta diapositiva se agrega el instrumento de evaluación 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 idx="4294967295"/>
          </p:nvPr>
        </p:nvSpPr>
        <p:spPr>
          <a:xfrm>
            <a:off x="2187614" y="664845"/>
            <a:ext cx="10004385" cy="526421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marL="92075" lvl="0" indent="-920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Evidencias de Acciones de Formación</a:t>
            </a:r>
            <a:endParaRPr dirty="0"/>
          </a:p>
        </p:txBody>
      </p:sp>
      <p:sp>
        <p:nvSpPr>
          <p:cNvPr id="116" name="Google Shape;116;p8"/>
          <p:cNvSpPr txBox="1"/>
          <p:nvPr/>
        </p:nvSpPr>
        <p:spPr>
          <a:xfrm>
            <a:off x="2301875" y="1489564"/>
            <a:ext cx="3966875" cy="3655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375" rIns="0" bIns="0" anchor="t" anchorCtr="0">
            <a:spAutoFit/>
          </a:bodyPr>
          <a:lstStyle/>
          <a:p>
            <a:pPr marL="12065" marR="5080" lvl="0" algn="just" rtl="0">
              <a:lnSpc>
                <a:spcPct val="1069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Evidencias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acciones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formación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del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docente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de 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los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últimos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dos  </a:t>
            </a:r>
            <a:r>
              <a:rPr lang="en-US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años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en-US" sz="2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constancias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2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acciones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2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formación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que </a:t>
            </a:r>
            <a:r>
              <a:rPr lang="en-US" sz="2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hayan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sido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tomadas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dentro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 </a:t>
            </a:r>
            <a:r>
              <a:rPr lang="en-US" sz="2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fuera</a:t>
            </a:r>
            <a:r>
              <a:rPr lang="en-US" sz="2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del IPN con valor curricular).</a:t>
            </a:r>
            <a:endParaRPr sz="26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07C109-04E8-33A6-C773-1A79ED7B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862" y="1586483"/>
            <a:ext cx="5560997" cy="3655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1F7907-A8DC-20EE-AF14-76089B6B62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393343">
            <a:off x="5992174" y="4256765"/>
            <a:ext cx="2876734" cy="2029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CCD65820-B31A-F892-2575-FED2E9204CB4}"/>
              </a:ext>
            </a:extLst>
          </p:cNvPr>
          <p:cNvSpPr txBox="1"/>
          <p:nvPr/>
        </p:nvSpPr>
        <p:spPr>
          <a:xfrm>
            <a:off x="1040976" y="1756531"/>
            <a:ext cx="62059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42900">
              <a:buFont typeface="+mj-lt"/>
              <a:buAutoNum type="arabicPeriod"/>
            </a:pPr>
            <a:r>
              <a:rPr lang="es-MX" sz="1600" dirty="0">
                <a:sym typeface="Calibri"/>
              </a:rPr>
              <a:t>Carátula con datos del docente</a:t>
            </a:r>
          </a:p>
          <a:p>
            <a:pPr marL="355600" lvl="0" indent="-342900">
              <a:buFont typeface="+mj-lt"/>
              <a:buAutoNum type="arabicPeriod"/>
            </a:pPr>
            <a:r>
              <a:rPr lang="es-MX" sz="1600" dirty="0">
                <a:sym typeface="Calibri"/>
              </a:rPr>
              <a:t>Grupos atendidos en el semestre</a:t>
            </a:r>
            <a:endParaRPr lang="en-US" sz="1600" dirty="0">
              <a:sym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sym typeface="Calibri"/>
              </a:rPr>
              <a:t>Horario</a:t>
            </a:r>
            <a:r>
              <a:rPr lang="en-US" sz="1600" dirty="0">
                <a:sym typeface="Calibri"/>
              </a:rPr>
              <a:t> </a:t>
            </a:r>
            <a:r>
              <a:rPr lang="es-MX" sz="1600" dirty="0">
                <a:sym typeface="Calibri"/>
              </a:rPr>
              <a:t>frente</a:t>
            </a:r>
            <a:r>
              <a:rPr lang="en-US" sz="1600" dirty="0">
                <a:sym typeface="Calibri"/>
              </a:rPr>
              <a:t> a </a:t>
            </a:r>
            <a:r>
              <a:rPr lang="en-US" sz="1600" dirty="0" err="1">
                <a:sym typeface="Calibri"/>
              </a:rPr>
              <a:t>grupo</a:t>
            </a:r>
            <a:endParaRPr lang="en-US" sz="1600" dirty="0">
              <a:sym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ym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ym typeface="Calibri"/>
              </a:rPr>
              <a:t>Planeación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didáctica</a:t>
            </a:r>
            <a:endParaRPr lang="en-US" sz="1600" dirty="0">
              <a:sym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ym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ym typeface="Calibri"/>
              </a:rPr>
              <a:t>Registros</a:t>
            </a:r>
            <a:r>
              <a:rPr lang="en-US" sz="1600" dirty="0">
                <a:sym typeface="Calibri"/>
              </a:rPr>
              <a:t> y/o </a:t>
            </a:r>
            <a:r>
              <a:rPr lang="en-US" sz="1600" dirty="0" err="1">
                <a:sym typeface="Calibri"/>
              </a:rPr>
              <a:t>controles</a:t>
            </a:r>
            <a:r>
              <a:rPr lang="en-US" sz="1600" dirty="0">
                <a:sym typeface="Calibri"/>
              </a:rPr>
              <a:t> de </a:t>
            </a:r>
            <a:r>
              <a:rPr lang="en-US" sz="1600" dirty="0" err="1">
                <a:sym typeface="Calibri"/>
              </a:rPr>
              <a:t>asistencia</a:t>
            </a:r>
            <a:r>
              <a:rPr lang="en-US" sz="1600" dirty="0">
                <a:sym typeface="Calibri"/>
              </a:rPr>
              <a:t> de </a:t>
            </a:r>
            <a:r>
              <a:rPr lang="en-US" sz="1600" dirty="0" err="1">
                <a:sym typeface="Calibri"/>
              </a:rPr>
              <a:t>los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alumnos</a:t>
            </a:r>
            <a:r>
              <a:rPr lang="en-US" sz="1600" dirty="0">
                <a:sym typeface="Calibri"/>
              </a:rPr>
              <a:t>.</a:t>
            </a:r>
            <a:endParaRPr lang="es-MX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ym typeface="Calibri"/>
              </a:rPr>
              <a:t>Muestra</a:t>
            </a:r>
            <a:r>
              <a:rPr lang="en-US" sz="1600" dirty="0">
                <a:sym typeface="Calibri"/>
              </a:rPr>
              <a:t> de </a:t>
            </a:r>
            <a:r>
              <a:rPr lang="en-US" sz="1600" dirty="0" err="1">
                <a:sym typeface="Calibri"/>
              </a:rPr>
              <a:t>trabajos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indicando</a:t>
            </a:r>
            <a:endParaRPr lang="en-US" sz="1600" dirty="0">
              <a:sym typeface="Calibri"/>
            </a:endParaRPr>
          </a:p>
          <a:p>
            <a:pPr marL="531813" lvl="7" indent="-173038">
              <a:buFont typeface="Arial" panose="020B0604020202020204" pitchFamily="34" charset="0"/>
              <a:buChar char="•"/>
            </a:pPr>
            <a:r>
              <a:rPr lang="en-US" sz="1600" dirty="0">
                <a:sym typeface="Calibri"/>
              </a:rPr>
              <a:t>La </a:t>
            </a:r>
            <a:r>
              <a:rPr lang="en-US" sz="1600" dirty="0" err="1">
                <a:sym typeface="Calibri"/>
              </a:rPr>
              <a:t>competencia</a:t>
            </a:r>
            <a:r>
              <a:rPr lang="en-US" sz="1600" dirty="0">
                <a:sym typeface="Calibri"/>
              </a:rPr>
              <a:t> general, la </a:t>
            </a:r>
            <a:r>
              <a:rPr lang="en-US" sz="1600" dirty="0" err="1">
                <a:sym typeface="Calibri"/>
              </a:rPr>
              <a:t>competencia</a:t>
            </a:r>
            <a:r>
              <a:rPr lang="en-US" sz="1600" dirty="0">
                <a:sym typeface="Calibri"/>
              </a:rPr>
              <a:t> particular, rap a la </a:t>
            </a:r>
            <a:r>
              <a:rPr lang="en-US" sz="1600" dirty="0" err="1">
                <a:sym typeface="Calibri"/>
              </a:rPr>
              <a:t>que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pertenece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el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trabajo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muestra</a:t>
            </a:r>
            <a:r>
              <a:rPr lang="en-US" sz="1600" dirty="0">
                <a:sym typeface="Calibri"/>
              </a:rPr>
              <a:t> de </a:t>
            </a:r>
            <a:r>
              <a:rPr lang="en-US" sz="1600" dirty="0" err="1">
                <a:sym typeface="Calibri"/>
              </a:rPr>
              <a:t>acuerdo</a:t>
            </a:r>
            <a:r>
              <a:rPr lang="en-US" sz="1600" dirty="0">
                <a:sym typeface="Calibri"/>
              </a:rPr>
              <a:t> a la </a:t>
            </a:r>
            <a:r>
              <a:rPr lang="en-US" sz="1600" dirty="0" err="1">
                <a:sym typeface="Calibri"/>
              </a:rPr>
              <a:t>planeación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didáctica</a:t>
            </a:r>
            <a:endParaRPr lang="en-US" sz="1600" dirty="0">
              <a:sym typeface="Calibri"/>
            </a:endParaRPr>
          </a:p>
          <a:p>
            <a:pPr marL="531813" lvl="7" indent="-173038">
              <a:buFont typeface="Arial" panose="020B0604020202020204" pitchFamily="34" charset="0"/>
              <a:buChar char="•"/>
            </a:pPr>
            <a:endParaRPr lang="en-US" sz="1600" dirty="0">
              <a:sym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ym typeface="Calibri"/>
              </a:rPr>
              <a:t>El </a:t>
            </a:r>
            <a:r>
              <a:rPr lang="en-US" sz="1600" dirty="0" err="1">
                <a:sym typeface="Calibri"/>
              </a:rPr>
              <a:t>Instrumento</a:t>
            </a:r>
            <a:r>
              <a:rPr lang="en-US" sz="1600" dirty="0">
                <a:sym typeface="Calibri"/>
              </a:rPr>
              <a:t> de Evaluación </a:t>
            </a:r>
            <a:r>
              <a:rPr lang="en-US" sz="1600" dirty="0" err="1">
                <a:sym typeface="Calibri"/>
              </a:rPr>
              <a:t>que</a:t>
            </a:r>
            <a:r>
              <a:rPr lang="en-US" sz="1600" dirty="0">
                <a:sym typeface="Calibri"/>
              </a:rPr>
              <a:t> se </a:t>
            </a:r>
            <a:r>
              <a:rPr lang="en-US" sz="1600" dirty="0" err="1">
                <a:sym typeface="Calibri"/>
              </a:rPr>
              <a:t>utilizó</a:t>
            </a:r>
            <a:r>
              <a:rPr lang="en-US" sz="1600" dirty="0">
                <a:sym typeface="Calibri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ym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sym typeface="Calibri"/>
              </a:rPr>
              <a:t>Evidencias de acciones de formación del docente  de  los  últimos  dos  años (constancias, registro de inscripción).</a:t>
            </a:r>
          </a:p>
          <a:p>
            <a:pPr marL="12700" lvl="0">
              <a:buSzPts val="2800"/>
            </a:pPr>
            <a:endParaRPr lang="en-US" sz="1600" dirty="0">
              <a:sym typeface="Calibri"/>
            </a:endParaRPr>
          </a:p>
          <a:p>
            <a:pPr marL="12700" lvl="0">
              <a:buSzPts val="2800"/>
            </a:pPr>
            <a:endParaRPr lang="en-US" sz="1600" dirty="0">
              <a:sym typeface="Calibri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B300150-5131-981B-7214-CE53ABCDF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55" y="1356363"/>
            <a:ext cx="4584285" cy="31096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6DA6AB-9510-2231-6569-1510D4F74D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76041" y="664845"/>
            <a:ext cx="10104698" cy="599058"/>
          </a:xfrm>
          <a:solidFill>
            <a:srgbClr val="7B0041"/>
          </a:solidFill>
        </p:spPr>
        <p:txBody>
          <a:bodyPr/>
          <a:lstStyle/>
          <a:p>
            <a:r>
              <a:rPr lang="en-US" dirty="0"/>
              <a:t>     El </a:t>
            </a:r>
            <a:r>
              <a:rPr lang="en-US" dirty="0" err="1"/>
              <a:t>Portafolio</a:t>
            </a:r>
            <a:r>
              <a:rPr lang="en-US" dirty="0"/>
              <a:t> de </a:t>
            </a:r>
            <a:r>
              <a:rPr lang="en-US" dirty="0" err="1"/>
              <a:t>Evidencias</a:t>
            </a:r>
            <a:r>
              <a:rPr lang="en-US" dirty="0"/>
              <a:t> </a:t>
            </a:r>
            <a:r>
              <a:rPr lang="en-US" dirty="0" err="1"/>
              <a:t>deberá</a:t>
            </a:r>
            <a:r>
              <a:rPr lang="en-US" dirty="0"/>
              <a:t> </a:t>
            </a:r>
            <a:r>
              <a:rPr lang="en-US" dirty="0" err="1"/>
              <a:t>integrar</a:t>
            </a:r>
            <a:r>
              <a:rPr lang="en-US" dirty="0"/>
              <a:t>:</a:t>
            </a: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6;p8"/>
          <p:cNvSpPr txBox="1"/>
          <p:nvPr/>
        </p:nvSpPr>
        <p:spPr>
          <a:xfrm>
            <a:off x="2301874" y="1819857"/>
            <a:ext cx="9066851" cy="299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375" rIns="0" bIns="0" anchor="t" anchorCtr="0">
            <a:spAutoFit/>
          </a:bodyPr>
          <a:lstStyle/>
          <a:p>
            <a:pPr marL="12065" marR="5080" lvl="0" algn="just" rtl="0">
              <a:lnSpc>
                <a:spcPct val="1069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enlace para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entregar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el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portafolio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enseñanza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será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enviado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por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correo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electrónico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manera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personalizada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Para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accesar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 la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carpeta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es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necesario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tener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una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cuenta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correo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gmail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endParaRPr sz="36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B7387B-0A92-9351-7A9B-FDD3112B2B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0294" y="664845"/>
            <a:ext cx="10131706" cy="599058"/>
          </a:xfrm>
          <a:solidFill>
            <a:srgbClr val="7B0041"/>
          </a:solidFill>
        </p:spPr>
        <p:txBody>
          <a:bodyPr/>
          <a:lstStyle/>
          <a:p>
            <a:r>
              <a:rPr lang="es-MX" dirty="0"/>
              <a:t>           Entrega del portafolio de evidencias</a:t>
            </a:r>
          </a:p>
        </p:txBody>
      </p:sp>
    </p:spTree>
    <p:extLst>
      <p:ext uri="{BB962C8B-B14F-4D97-AF65-F5344CB8AC3E}">
        <p14:creationId xmlns:p14="http://schemas.microsoft.com/office/powerpoint/2010/main" val="225436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0C1ED9-DACD-3276-FE14-890F8FAD645D}"/>
              </a:ext>
            </a:extLst>
          </p:cNvPr>
          <p:cNvSpPr txBox="1"/>
          <p:nvPr/>
        </p:nvSpPr>
        <p:spPr>
          <a:xfrm>
            <a:off x="2132635" y="2537225"/>
            <a:ext cx="60940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Calibri"/>
              </a:rPr>
              <a:t>Nombre de la Unidad Académica:</a:t>
            </a:r>
          </a:p>
          <a:p>
            <a:pPr marL="12700" lvl="0"/>
            <a:r>
              <a:rPr lang="es-ES" sz="2000">
                <a:sym typeface="Calibri"/>
              </a:rPr>
              <a:t>     CECYT </a:t>
            </a:r>
            <a:r>
              <a:rPr lang="es-ES" sz="2000" dirty="0">
                <a:sym typeface="Calibri"/>
              </a:rPr>
              <a:t>No. 1 GONZALO VÁZQUEZ VELA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Calibri"/>
              </a:rPr>
              <a:t>Nombre del Docente: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Calibri"/>
              </a:rPr>
              <a:t>Turno en el que labora: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Calibri"/>
              </a:rPr>
              <a:t>Semestre: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ym typeface="Calibri"/>
              </a:rPr>
              <a:t>Ciclo escolar:</a:t>
            </a:r>
            <a:endParaRPr lang="es-MX" sz="2000" dirty="0">
              <a:sym typeface="Calibri"/>
            </a:endParaRPr>
          </a:p>
        </p:txBody>
      </p:sp>
      <p:sp>
        <p:nvSpPr>
          <p:cNvPr id="4" name="Google Shape;54;p2">
            <a:extLst>
              <a:ext uri="{FF2B5EF4-FFF2-40B4-BE49-F238E27FC236}">
                <a16:creationId xmlns:a16="http://schemas.microsoft.com/office/drawing/2014/main" id="{5748C086-3F9E-85A2-EDE7-634718765783}"/>
              </a:ext>
            </a:extLst>
          </p:cNvPr>
          <p:cNvSpPr txBox="1">
            <a:spLocks/>
          </p:cNvSpPr>
          <p:nvPr/>
        </p:nvSpPr>
        <p:spPr>
          <a:xfrm>
            <a:off x="2301875" y="679450"/>
            <a:ext cx="9890125" cy="526421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Datos generales del docente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E8E0B0-3775-9DEF-47F2-EFC31CCD1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314" y="2149081"/>
            <a:ext cx="1237051" cy="23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 idx="4294967295"/>
          </p:nvPr>
        </p:nvSpPr>
        <p:spPr>
          <a:xfrm>
            <a:off x="2301875" y="633645"/>
            <a:ext cx="9890125" cy="526421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marL="0" marR="812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atendidos</a:t>
            </a:r>
            <a:r>
              <a:rPr lang="en-US" dirty="0"/>
              <a:t> en el </a:t>
            </a:r>
            <a:r>
              <a:rPr lang="en-US" dirty="0" err="1"/>
              <a:t>semestre</a:t>
            </a:r>
            <a:r>
              <a:rPr lang="en-US" dirty="0"/>
              <a:t> </a:t>
            </a: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18E4C7-190E-9F62-E2AD-03F560FE7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53766"/>
              </p:ext>
            </p:extLst>
          </p:nvPr>
        </p:nvGraphicFramePr>
        <p:xfrm>
          <a:off x="2708476" y="2428102"/>
          <a:ext cx="7650867" cy="3197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682">
                  <a:extLst>
                    <a:ext uri="{9D8B030D-6E8A-4147-A177-3AD203B41FA5}">
                      <a16:colId xmlns:a16="http://schemas.microsoft.com/office/drawing/2014/main" val="1610030687"/>
                    </a:ext>
                  </a:extLst>
                </a:gridCol>
                <a:gridCol w="1906395">
                  <a:extLst>
                    <a:ext uri="{9D8B030D-6E8A-4147-A177-3AD203B41FA5}">
                      <a16:colId xmlns:a16="http://schemas.microsoft.com/office/drawing/2014/main" val="1411884839"/>
                    </a:ext>
                  </a:extLst>
                </a:gridCol>
                <a:gridCol w="1906395">
                  <a:extLst>
                    <a:ext uri="{9D8B030D-6E8A-4147-A177-3AD203B41FA5}">
                      <a16:colId xmlns:a16="http://schemas.microsoft.com/office/drawing/2014/main" val="2436580880"/>
                    </a:ext>
                  </a:extLst>
                </a:gridCol>
                <a:gridCol w="1906395">
                  <a:extLst>
                    <a:ext uri="{9D8B030D-6E8A-4147-A177-3AD203B41FA5}">
                      <a16:colId xmlns:a16="http://schemas.microsoft.com/office/drawing/2014/main" val="3516576991"/>
                    </a:ext>
                  </a:extLst>
                </a:gridCol>
              </a:tblGrid>
              <a:tr h="6173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Nivel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Turno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550620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446148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448758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749327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434208"/>
                  </a:ext>
                </a:extLst>
              </a:tr>
              <a:tr h="5159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dirty="0"/>
                        <a:t>Total de grupos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9795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 idx="4294967295"/>
          </p:nvPr>
        </p:nvSpPr>
        <p:spPr>
          <a:xfrm>
            <a:off x="2301875" y="623663"/>
            <a:ext cx="9890125" cy="526421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marL="6235700" lvl="0" indent="-6235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Horario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 a </a:t>
            </a:r>
            <a:r>
              <a:rPr lang="en-US" dirty="0" err="1"/>
              <a:t>grupo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rcRect t="12745"/>
          <a:stretch>
            <a:fillRect/>
          </a:stretch>
        </p:blipFill>
        <p:spPr>
          <a:xfrm>
            <a:off x="2496221" y="2292626"/>
            <a:ext cx="7853058" cy="364218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721048-4983-4ACC-D2FF-A19984F3D067}"/>
              </a:ext>
            </a:extLst>
          </p:cNvPr>
          <p:cNvSpPr txBox="1"/>
          <p:nvPr/>
        </p:nvSpPr>
        <p:spPr>
          <a:xfrm>
            <a:off x="4516989" y="1561211"/>
            <a:ext cx="3158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/>
            <a:r>
              <a:rPr lang="es-ES" sz="2800" dirty="0">
                <a:sym typeface="Calibri"/>
              </a:rPr>
              <a:t>Semestre ______</a:t>
            </a:r>
            <a:endParaRPr lang="es-MX" sz="2800" dirty="0"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title" idx="4294967295"/>
          </p:nvPr>
        </p:nvSpPr>
        <p:spPr>
          <a:xfrm>
            <a:off x="2060295" y="605172"/>
            <a:ext cx="10131706" cy="526421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Planeación</a:t>
            </a:r>
            <a:r>
              <a:rPr lang="en-US" dirty="0"/>
              <a:t> </a:t>
            </a:r>
            <a:r>
              <a:rPr lang="en-US" dirty="0" err="1"/>
              <a:t>Didáctica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3A8AF7-CD49-3088-D4E1-E63D8697C124}"/>
              </a:ext>
            </a:extLst>
          </p:cNvPr>
          <p:cNvSpPr txBox="1"/>
          <p:nvPr/>
        </p:nvSpPr>
        <p:spPr>
          <a:xfrm>
            <a:off x="1395168" y="2890391"/>
            <a:ext cx="9066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Puede ser escaneo de documentos</a:t>
            </a:r>
          </a:p>
          <a:p>
            <a:r>
              <a:rPr lang="es-MX" sz="3200" dirty="0"/>
              <a:t>Puede ser captura de pantalla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2E1A72-205C-78ED-E6D3-FED0B42EE52F}"/>
              </a:ext>
            </a:extLst>
          </p:cNvPr>
          <p:cNvSpPr txBox="1"/>
          <p:nvPr/>
        </p:nvSpPr>
        <p:spPr>
          <a:xfrm>
            <a:off x="1395168" y="1750526"/>
            <a:ext cx="1070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Se comparte el archivo de la Planeación didáctica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>
            <a:spLocks noGrp="1"/>
          </p:cNvSpPr>
          <p:nvPr>
            <p:ph type="title" idx="4294967295"/>
          </p:nvPr>
        </p:nvSpPr>
        <p:spPr>
          <a:xfrm>
            <a:off x="2060295" y="664845"/>
            <a:ext cx="10131706" cy="526421"/>
          </a:xfrm>
          <a:prstGeom prst="rect">
            <a:avLst/>
          </a:prstGeom>
          <a:solidFill>
            <a:srgbClr val="7B0041"/>
          </a:solidFill>
          <a:ln w="12175" cap="flat" cmpd="sng">
            <a:solidFill>
              <a:srgbClr val="78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3650" rIns="0" bIns="0" anchor="t" anchorCtr="0">
            <a:spAutoFit/>
          </a:bodyPr>
          <a:lstStyle/>
          <a:p>
            <a:pPr marL="188213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Registros</a:t>
            </a:r>
            <a:r>
              <a:rPr lang="en-US" dirty="0"/>
              <a:t> y/o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asistencia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94" name="Google Shape;94;p6"/>
          <p:cNvSpPr txBox="1"/>
          <p:nvPr/>
        </p:nvSpPr>
        <p:spPr>
          <a:xfrm>
            <a:off x="6779503" y="1893030"/>
            <a:ext cx="4340578" cy="222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1430" marR="508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</a:pP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Registros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y/o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controles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asistencia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los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alumnos</a:t>
            </a:r>
            <a:r>
              <a:rPr lang="en-US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B78705-79BF-09FB-0FF7-5F97D9AF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51" y="1893030"/>
            <a:ext cx="5195520" cy="3694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79EE2-9585-7077-0737-B8541012FF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9743" y="641696"/>
            <a:ext cx="10062258" cy="599058"/>
          </a:xfrm>
          <a:solidFill>
            <a:srgbClr val="7B0041"/>
          </a:solidFill>
        </p:spPr>
        <p:txBody>
          <a:bodyPr/>
          <a:lstStyle/>
          <a:p>
            <a:pPr marL="1882139"/>
            <a:r>
              <a:rPr lang="en-US" dirty="0" err="1"/>
              <a:t>Registros</a:t>
            </a:r>
            <a:r>
              <a:rPr lang="en-US" dirty="0"/>
              <a:t> y/o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asistencia</a:t>
            </a:r>
            <a:r>
              <a:rPr lang="en-US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ACF8AF-F45E-77D1-0570-F61C0FC809F4}"/>
              </a:ext>
            </a:extLst>
          </p:cNvPr>
          <p:cNvSpPr txBox="1"/>
          <p:nvPr/>
        </p:nvSpPr>
        <p:spPr>
          <a:xfrm>
            <a:off x="2417064" y="1861804"/>
            <a:ext cx="84703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0" dirty="0">
                <a:solidFill>
                  <a:schemeClr val="tx1"/>
                </a:solidFill>
              </a:rPr>
              <a:t>En esta diapositiva se agrega la evidencia de los controles de asistencia, pueden ser capturas de pantalla, fotos, escaneos de documentos, listas del SAES, etc.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64623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41C9421-9420-DF3D-DCC4-2A88C78C59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8167" y="607442"/>
            <a:ext cx="10073833" cy="599058"/>
          </a:xfrm>
          <a:solidFill>
            <a:srgbClr val="7B0041"/>
          </a:solidFill>
        </p:spPr>
        <p:txBody>
          <a:bodyPr/>
          <a:lstStyle/>
          <a:p>
            <a:pPr algn="ctr"/>
            <a:r>
              <a:rPr lang="en-US" dirty="0" err="1"/>
              <a:t>Evidencias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1206632" y="1979705"/>
            <a:ext cx="57915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Muestra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como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mínimo</a:t>
            </a:r>
            <a:endParaRPr lang="en-US" sz="3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3 </a:t>
            </a:r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actividades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y/o</a:t>
            </a:r>
          </a:p>
          <a:p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ejercicios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realizados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y</a:t>
            </a:r>
          </a:p>
          <a:p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señalados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la</a:t>
            </a:r>
          </a:p>
          <a:p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Planeación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didáctica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</a:t>
            </a:r>
          </a:p>
          <a:p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incluyendo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el</a:t>
            </a:r>
          </a:p>
          <a:p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instrumento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</a:t>
            </a:r>
          </a:p>
          <a:p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evaluación</a:t>
            </a:r>
            <a:endParaRPr lang="en-US" sz="3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3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correspondiente</a:t>
            </a:r>
            <a:r>
              <a:rPr lang="en-US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99" y="1661888"/>
            <a:ext cx="3343164" cy="48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552</Words>
  <Application>Microsoft Office PowerPoint</Application>
  <PresentationFormat>Panorámica</PresentationFormat>
  <Paragraphs>85</Paragraphs>
  <Slides>20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Presentación de PowerPoint</vt:lpstr>
      <vt:lpstr>     El Portafolio de Evidencias deberá integrar:</vt:lpstr>
      <vt:lpstr>Presentación de PowerPoint</vt:lpstr>
      <vt:lpstr>Grupos atendidos en el semestre </vt:lpstr>
      <vt:lpstr>Horario frente a grupo</vt:lpstr>
      <vt:lpstr>Planeación Didáctica</vt:lpstr>
      <vt:lpstr>Registros y/o controles asistencia </vt:lpstr>
      <vt:lpstr>Registros y/o controles asistencia </vt:lpstr>
      <vt:lpstr>Evidencias de aprendizaje</vt:lpstr>
      <vt:lpstr>Presentación de PowerPoint</vt:lpstr>
      <vt:lpstr>Competencias y Raps de las evidencias</vt:lpstr>
      <vt:lpstr>Presentación de PowerPoint</vt:lpstr>
      <vt:lpstr>Presentación de PowerPoint</vt:lpstr>
      <vt:lpstr>Competencias y Raps de las evidencias</vt:lpstr>
      <vt:lpstr>Presentación de PowerPoint</vt:lpstr>
      <vt:lpstr>Presentación de PowerPoint</vt:lpstr>
      <vt:lpstr>Presentación de PowerPoint</vt:lpstr>
      <vt:lpstr>Presentación de PowerPoint</vt:lpstr>
      <vt:lpstr>Evidencias de Acciones de Formación</vt:lpstr>
      <vt:lpstr>           Entrega del portafolio de evidencias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POLITÉCNICO NACIONAL</dc:title>
  <dc:creator>LIC. Ma. DE JESUS</dc:creator>
  <cp:lastModifiedBy>Angelica Enriquez Andonaegui</cp:lastModifiedBy>
  <cp:revision>109</cp:revision>
  <dcterms:created xsi:type="dcterms:W3CDTF">2024-06-13T17:12:57Z</dcterms:created>
  <dcterms:modified xsi:type="dcterms:W3CDTF">2026-06-21T06:37:30Z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2024-06-13T00:00:00Z</vt:filetime>
  </property>
  <property fmtid="{D5CDD505-2E9C-101B-9397-08002B2CF9AE}" pid="5" name="Producer">
    <vt:lpwstr>Microsoft® PowerPoint® 2016</vt:lpwstr>
  </property>
</Properties>
</file>